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562" r:id="rId2"/>
    <p:sldId id="432" r:id="rId3"/>
    <p:sldId id="541" r:id="rId4"/>
    <p:sldId id="483" r:id="rId5"/>
    <p:sldId id="484" r:id="rId6"/>
    <p:sldId id="565" r:id="rId7"/>
    <p:sldId id="568" r:id="rId8"/>
    <p:sldId id="571" r:id="rId9"/>
    <p:sldId id="566" r:id="rId10"/>
    <p:sldId id="567" r:id="rId11"/>
    <p:sldId id="569" r:id="rId12"/>
    <p:sldId id="572" r:id="rId13"/>
  </p:sldIdLst>
  <p:sldSz cx="9144000" cy="6858000" type="screen4x3"/>
  <p:notesSz cx="6858000" cy="9144000"/>
  <p:defaultTextStyle>
    <a:defPPr>
      <a:defRPr lang="ja-JP"/>
    </a:defPPr>
    <a:lvl1pPr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254"/>
    <a:srgbClr val="192C97"/>
    <a:srgbClr val="23236C"/>
    <a:srgbClr val="00FFFF"/>
    <a:srgbClr val="800080"/>
    <a:srgbClr val="FFD986"/>
    <a:srgbClr val="1F3977"/>
    <a:srgbClr val="32319A"/>
    <a:srgbClr val="FFDFA8"/>
    <a:srgbClr val="850E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136" autoAdjust="0"/>
  </p:normalViewPr>
  <p:slideViewPr>
    <p:cSldViewPr>
      <p:cViewPr>
        <p:scale>
          <a:sx n="68" d="100"/>
          <a:sy n="68" d="100"/>
        </p:scale>
        <p:origin x="-2336"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noProof="0" smtClean="0"/>
              <a:t>マスタ</a:t>
            </a:r>
            <a:r>
              <a:rPr lang="en-US" altLang="ja-JP" noProof="0" smtClean="0"/>
              <a:t> </a:t>
            </a:r>
            <a:r>
              <a:rPr lang="ja-JP" altLang="en-US" noProof="0" smtClean="0"/>
              <a:t>テキストの書式設定</a:t>
            </a:r>
            <a:endParaRPr lang="en-US" altLang="ja-JP" noProof="0" smtClean="0"/>
          </a:p>
          <a:p>
            <a:pPr lvl="1"/>
            <a:r>
              <a:rPr lang="ja-JP" altLang="en-US" noProof="0" smtClean="0"/>
              <a:t>第</a:t>
            </a:r>
            <a:r>
              <a:rPr lang="en-US" altLang="ja-JP" noProof="0" smtClean="0"/>
              <a:t> 2 </a:t>
            </a:r>
            <a:r>
              <a:rPr lang="ja-JP" altLang="en-US" noProof="0" smtClean="0"/>
              <a:t>レベル</a:t>
            </a:r>
            <a:endParaRPr lang="en-US" altLang="ja-JP" noProof="0" smtClean="0"/>
          </a:p>
          <a:p>
            <a:pPr lvl="2"/>
            <a:r>
              <a:rPr lang="ja-JP" altLang="en-US" noProof="0" smtClean="0"/>
              <a:t>第</a:t>
            </a:r>
            <a:r>
              <a:rPr lang="en-US" altLang="ja-JP" noProof="0" smtClean="0"/>
              <a:t> 3 </a:t>
            </a:r>
            <a:r>
              <a:rPr lang="ja-JP" altLang="en-US" noProof="0" smtClean="0"/>
              <a:t>レベル</a:t>
            </a:r>
            <a:endParaRPr lang="en-US" altLang="ja-JP" noProof="0" smtClean="0"/>
          </a:p>
          <a:p>
            <a:pPr lvl="3"/>
            <a:r>
              <a:rPr lang="ja-JP" altLang="en-US" noProof="0" smtClean="0"/>
              <a:t>第</a:t>
            </a:r>
            <a:r>
              <a:rPr lang="en-US" altLang="ja-JP" noProof="0" smtClean="0"/>
              <a:t> 4 </a:t>
            </a:r>
            <a:r>
              <a:rPr lang="ja-JP" altLang="en-US" noProof="0" smtClean="0"/>
              <a:t>レベル</a:t>
            </a:r>
            <a:endParaRPr lang="en-US" altLang="ja-JP" noProof="0" smtClean="0"/>
          </a:p>
          <a:p>
            <a:pPr lvl="4"/>
            <a:r>
              <a:rPr lang="ja-JP" altLang="en-US" noProof="0" smtClean="0"/>
              <a:t>第</a:t>
            </a:r>
            <a:r>
              <a:rPr lang="en-US" altLang="ja-JP" noProof="0" smtClean="0"/>
              <a:t> 5 </a:t>
            </a:r>
            <a:r>
              <a:rPr lang="ja-JP" altLang="en-US" noProof="0" smtClean="0"/>
              <a:t>レベル</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F8F3ED56-D236-7643-830A-150033BEBB19}" type="slidenum">
              <a:rPr lang="en-US" altLang="ja-JP"/>
              <a:pPr>
                <a:defRPr/>
              </a:pPr>
              <a:t>‹#›</a:t>
            </a:fld>
            <a:endParaRPr lang="en-US" altLang="ja-JP"/>
          </a:p>
        </p:txBody>
      </p:sp>
    </p:spTree>
    <p:extLst>
      <p:ext uri="{BB962C8B-B14F-4D97-AF65-F5344CB8AC3E}">
        <p14:creationId xmlns:p14="http://schemas.microsoft.com/office/powerpoint/2010/main" val="28763816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kumimoji="1" sz="1200" kern="1200">
        <a:solidFill>
          <a:schemeClr val="tx1"/>
        </a:solidFill>
        <a:latin typeface="Arial" charset="0"/>
        <a:ea typeface="ＭＳ Ｐゴシック" charset="0"/>
        <a:cs typeface="+mn-cs"/>
      </a:defRPr>
    </a:lvl2pPr>
    <a:lvl3pPr marL="914400" algn="l" rtl="0" fontAlgn="base">
      <a:spcBef>
        <a:spcPct val="30000"/>
      </a:spcBef>
      <a:spcAft>
        <a:spcPct val="0"/>
      </a:spcAft>
      <a:defRPr kumimoji="1"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kumimoji="1"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kumimoji="1" sz="1200" kern="1200">
        <a:solidFill>
          <a:schemeClr val="tx1"/>
        </a:solidFill>
        <a:latin typeface="Arial"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My talk is about “Detection of Fukushima-derived particulate radiocesium in the deep of the Western </a:t>
            </a:r>
            <a:r>
              <a:rPr kumimoji="1" lang="en-US" altLang="ja-JP" dirty="0" smtClean="0"/>
              <a:t>Pacific</a:t>
            </a:r>
            <a:r>
              <a:rPr kumimoji="1" lang="en-US" altLang="ja-JP" dirty="0" smtClean="0"/>
              <a:t> by using sediment trap</a:t>
            </a:r>
            <a:r>
              <a:rPr kumimoji="1" lang="en-US" altLang="ja-JP" dirty="0" smtClean="0"/>
              <a:t>”</a:t>
            </a:r>
            <a:r>
              <a:rPr kumimoji="1" lang="en-US" altLang="ja-JP" dirty="0" smtClean="0"/>
              <a:t>. </a:t>
            </a:r>
          </a:p>
          <a:p>
            <a:r>
              <a:rPr kumimoji="1" lang="en-US" altLang="ja-JP" dirty="0" smtClean="0"/>
              <a:t>This</a:t>
            </a:r>
            <a:r>
              <a:rPr kumimoji="1" lang="ja-JP" altLang="en-US" dirty="0" smtClean="0"/>
              <a:t> </a:t>
            </a:r>
            <a:r>
              <a:rPr kumimoji="1" lang="en-US" altLang="ja-JP" dirty="0" smtClean="0"/>
              <a:t>topic</a:t>
            </a:r>
            <a:r>
              <a:rPr kumimoji="1" lang="ja-JP" altLang="en-US" dirty="0" smtClean="0"/>
              <a:t> </a:t>
            </a:r>
            <a:r>
              <a:rPr kumimoji="1" lang="en-US" altLang="ja-JP" dirty="0" smtClean="0"/>
              <a:t>is</a:t>
            </a:r>
            <a:r>
              <a:rPr kumimoji="1" lang="ja-JP" altLang="en-US" dirty="0" smtClean="0"/>
              <a:t> </a:t>
            </a:r>
            <a:r>
              <a:rPr kumimoji="1" lang="en-US" altLang="ja-JP" dirty="0" smtClean="0"/>
              <a:t>not</a:t>
            </a:r>
            <a:r>
              <a:rPr kumimoji="1" lang="ja-JP" altLang="en-US" dirty="0" smtClean="0"/>
              <a:t> </a:t>
            </a:r>
            <a:r>
              <a:rPr kumimoji="1" lang="en-US" altLang="ja-JP" dirty="0" smtClean="0"/>
              <a:t>bland </a:t>
            </a:r>
            <a:r>
              <a:rPr kumimoji="1" lang="ja-JP" altLang="en-US" dirty="0" smtClean="0"/>
              <a:t>n</a:t>
            </a:r>
            <a:r>
              <a:rPr kumimoji="1" lang="en-US" altLang="ja-JP" dirty="0" err="1" smtClean="0"/>
              <a:t>ew</a:t>
            </a:r>
            <a:r>
              <a:rPr kumimoji="1" lang="ja-JP" altLang="en-US" dirty="0" smtClean="0"/>
              <a:t> </a:t>
            </a:r>
            <a:r>
              <a:rPr kumimoji="1" lang="en-US" altLang="ja-JP" dirty="0" smtClean="0"/>
              <a:t>or</a:t>
            </a:r>
            <a:r>
              <a:rPr kumimoji="1" lang="ja-JP" altLang="en-US" dirty="0" smtClean="0"/>
              <a:t> </a:t>
            </a:r>
            <a:r>
              <a:rPr kumimoji="1" lang="en-US" altLang="ja-JP" dirty="0" smtClean="0"/>
              <a:t>fresh.</a:t>
            </a:r>
            <a:r>
              <a:rPr kumimoji="1" lang="ja-JP" altLang="en-US" dirty="0" smtClean="0"/>
              <a:t> </a:t>
            </a:r>
            <a:r>
              <a:rPr kumimoji="1" lang="en-US" altLang="ja-JP" dirty="0" smtClean="0"/>
              <a:t>However</a:t>
            </a:r>
            <a:r>
              <a:rPr kumimoji="1" lang="ja-JP" altLang="en-US" dirty="0" smtClean="0"/>
              <a:t> </a:t>
            </a:r>
            <a:r>
              <a:rPr kumimoji="1" lang="en-US" altLang="ja-JP" dirty="0" smtClean="0"/>
              <a:t>I</a:t>
            </a:r>
            <a:r>
              <a:rPr kumimoji="1" lang="ja-JP" altLang="en-US" dirty="0" smtClean="0"/>
              <a:t> </a:t>
            </a:r>
            <a:r>
              <a:rPr kumimoji="1" lang="en-US" altLang="ja-JP" dirty="0" smtClean="0"/>
              <a:t>decided</a:t>
            </a:r>
            <a:r>
              <a:rPr kumimoji="1" lang="ja-JP" altLang="en-US" dirty="0" smtClean="0"/>
              <a:t> </a:t>
            </a:r>
            <a:r>
              <a:rPr kumimoji="1" lang="en-US" altLang="ja-JP" dirty="0" smtClean="0"/>
              <a:t>to</a:t>
            </a:r>
            <a:r>
              <a:rPr kumimoji="1" lang="ja-JP" altLang="en-US" dirty="0" smtClean="0"/>
              <a:t> </a:t>
            </a:r>
            <a:r>
              <a:rPr kumimoji="1" lang="en-US" altLang="ja-JP" dirty="0" smtClean="0"/>
              <a:t>introduce</a:t>
            </a:r>
            <a:r>
              <a:rPr kumimoji="1" lang="ja-JP" altLang="en-US" dirty="0" smtClean="0"/>
              <a:t> </a:t>
            </a:r>
            <a:r>
              <a:rPr kumimoji="1" lang="en-US" altLang="ja-JP" dirty="0" smtClean="0"/>
              <a:t>this</a:t>
            </a:r>
            <a:r>
              <a:rPr kumimoji="1" lang="ja-JP" altLang="en-US" dirty="0" smtClean="0"/>
              <a:t> </a:t>
            </a:r>
            <a:r>
              <a:rPr kumimoji="1" lang="en-US" altLang="ja-JP" dirty="0" smtClean="0"/>
              <a:t>topic</a:t>
            </a:r>
            <a:r>
              <a:rPr kumimoji="1" lang="ja-JP" altLang="en-US" dirty="0" smtClean="0"/>
              <a:t> </a:t>
            </a:r>
            <a:r>
              <a:rPr kumimoji="1" lang="en-US" altLang="ja-JP" dirty="0" smtClean="0"/>
              <a:t>because</a:t>
            </a:r>
            <a:r>
              <a:rPr kumimoji="1" lang="ja-JP" altLang="en-US" dirty="0" smtClean="0"/>
              <a:t> </a:t>
            </a:r>
            <a:r>
              <a:rPr kumimoji="1" lang="en-US" altLang="ja-JP" dirty="0" smtClean="0"/>
              <a:t>this</a:t>
            </a:r>
            <a:r>
              <a:rPr kumimoji="1" lang="ja-JP" altLang="en-US" dirty="0" smtClean="0"/>
              <a:t> </a:t>
            </a:r>
            <a:r>
              <a:rPr kumimoji="1" lang="en-US" altLang="ja-JP" dirty="0" smtClean="0"/>
              <a:t>is</a:t>
            </a:r>
            <a:r>
              <a:rPr kumimoji="1" lang="ja-JP" altLang="en-US" dirty="0" smtClean="0"/>
              <a:t> </a:t>
            </a:r>
            <a:r>
              <a:rPr kumimoji="1" lang="en-US" altLang="ja-JP" dirty="0" smtClean="0"/>
              <a:t>a</a:t>
            </a:r>
            <a:r>
              <a:rPr kumimoji="1" lang="ja-JP" altLang="en-US" dirty="0" smtClean="0"/>
              <a:t> </a:t>
            </a:r>
            <a:r>
              <a:rPr kumimoji="1" lang="en-US" altLang="ja-JP" dirty="0" smtClean="0"/>
              <a:t>good</a:t>
            </a:r>
            <a:r>
              <a:rPr kumimoji="1" lang="ja-JP" altLang="en-US" dirty="0" smtClean="0"/>
              <a:t> </a:t>
            </a:r>
            <a:r>
              <a:rPr kumimoji="1" lang="en-US" altLang="ja-JP" dirty="0" smtClean="0"/>
              <a:t>example</a:t>
            </a:r>
            <a:r>
              <a:rPr kumimoji="1" lang="ja-JP" altLang="en-US" dirty="0" smtClean="0"/>
              <a:t> </a:t>
            </a:r>
            <a:r>
              <a:rPr kumimoji="1" lang="en-US" altLang="ja-JP" dirty="0" smtClean="0"/>
              <a:t>to</a:t>
            </a:r>
            <a:r>
              <a:rPr kumimoji="1" lang="ja-JP" altLang="en-US" dirty="0" smtClean="0"/>
              <a:t> </a:t>
            </a:r>
            <a:r>
              <a:rPr kumimoji="1" lang="en-US" altLang="ja-JP" dirty="0" smtClean="0"/>
              <a:t>show</a:t>
            </a:r>
            <a:r>
              <a:rPr kumimoji="1" lang="ja-JP" altLang="en-US" dirty="0" smtClean="0"/>
              <a:t> </a:t>
            </a:r>
            <a:r>
              <a:rPr kumimoji="1" lang="en-US" altLang="ja-JP" dirty="0" smtClean="0"/>
              <a:t>how</a:t>
            </a:r>
            <a:r>
              <a:rPr kumimoji="1" lang="ja-JP" altLang="en-US" dirty="0" smtClean="0"/>
              <a:t> </a:t>
            </a:r>
            <a:r>
              <a:rPr kumimoji="1" lang="en-US" altLang="ja-JP" dirty="0" smtClean="0"/>
              <a:t>important</a:t>
            </a:r>
            <a:r>
              <a:rPr kumimoji="1" lang="ja-JP" altLang="en-US" dirty="0" smtClean="0"/>
              <a:t> </a:t>
            </a:r>
            <a:r>
              <a:rPr kumimoji="1" lang="en-US" altLang="ja-JP" dirty="0" smtClean="0"/>
              <a:t>time-series</a:t>
            </a:r>
            <a:r>
              <a:rPr kumimoji="1" lang="ja-JP" altLang="en-US" dirty="0" smtClean="0"/>
              <a:t> </a:t>
            </a:r>
            <a:r>
              <a:rPr kumimoji="1" lang="en-US" altLang="ja-JP" dirty="0" smtClean="0"/>
              <a:t>observation</a:t>
            </a:r>
            <a:r>
              <a:rPr kumimoji="1" lang="ja-JP" altLang="en-US" dirty="0" smtClean="0"/>
              <a:t> </a:t>
            </a:r>
            <a:r>
              <a:rPr kumimoji="1" lang="en-US" altLang="ja-JP" dirty="0" smtClean="0"/>
              <a:t>or</a:t>
            </a:r>
            <a:r>
              <a:rPr kumimoji="1" lang="ja-JP" altLang="en-US" dirty="0" smtClean="0"/>
              <a:t> </a:t>
            </a:r>
            <a:r>
              <a:rPr kumimoji="1" lang="en-US" altLang="ja-JP" dirty="0" err="1" smtClean="0"/>
              <a:t>Eurelian</a:t>
            </a:r>
            <a:r>
              <a:rPr kumimoji="1" lang="ja-JP" altLang="en-US" dirty="0" smtClean="0"/>
              <a:t> </a:t>
            </a:r>
            <a:r>
              <a:rPr kumimoji="1" lang="en-US" altLang="ja-JP" dirty="0" smtClean="0"/>
              <a:t>observation</a:t>
            </a:r>
            <a:r>
              <a:rPr kumimoji="1" lang="ja-JP" altLang="en-US" dirty="0" smtClean="0"/>
              <a:t> </a:t>
            </a:r>
            <a:r>
              <a:rPr kumimoji="1" lang="en-US" altLang="ja-JP" dirty="0" smtClean="0"/>
              <a:t>with</a:t>
            </a:r>
            <a:r>
              <a:rPr kumimoji="1" lang="ja-JP" altLang="en-US" dirty="0" smtClean="0"/>
              <a:t> </a:t>
            </a:r>
            <a:r>
              <a:rPr kumimoji="1" lang="en-US" altLang="ja-JP" dirty="0" smtClean="0"/>
              <a:t>mooring</a:t>
            </a:r>
            <a:r>
              <a:rPr kumimoji="1" lang="ja-JP" altLang="en-US" dirty="0" smtClean="0"/>
              <a:t> </a:t>
            </a:r>
            <a:r>
              <a:rPr kumimoji="1" lang="en-US" altLang="ja-JP" dirty="0" smtClean="0"/>
              <a:t>s</a:t>
            </a:r>
            <a:r>
              <a:rPr kumimoji="1" lang="ja-JP" altLang="ja-JP" dirty="0" smtClean="0"/>
              <a:t>y</a:t>
            </a:r>
            <a:r>
              <a:rPr kumimoji="1" lang="en-US" altLang="ja-JP" dirty="0" smtClean="0"/>
              <a:t>stem is.</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8F3ED56-D236-7643-830A-150033BEBB19}" type="slidenum">
              <a:rPr lang="en-US" altLang="ja-JP" smtClean="0"/>
              <a:pPr>
                <a:defRPr/>
              </a:pPr>
              <a:t>1</a:t>
            </a:fld>
            <a:endParaRPr lang="en-US" altLang="ja-JP"/>
          </a:p>
        </p:txBody>
      </p:sp>
    </p:spTree>
    <p:extLst>
      <p:ext uri="{BB962C8B-B14F-4D97-AF65-F5344CB8AC3E}">
        <p14:creationId xmlns:p14="http://schemas.microsoft.com/office/powerpoint/2010/main" val="2689031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sz="1200" b="0" dirty="0" smtClean="0">
                <a:solidFill>
                  <a:srgbClr val="FF0000"/>
                </a:solidFill>
                <a:latin typeface="+mn-lt"/>
              </a:rPr>
              <a:t>ここで</a:t>
            </a:r>
            <a:r>
              <a:rPr lang="en-US" altLang="ja-JP" sz="1200" b="0" dirty="0" smtClean="0">
                <a:solidFill>
                  <a:srgbClr val="FF0000"/>
                </a:solidFill>
                <a:latin typeface="+mn-lt"/>
              </a:rPr>
              <a:t>2014</a:t>
            </a:r>
            <a:r>
              <a:rPr lang="ja-JP" altLang="en-US" sz="1200" b="0" dirty="0" smtClean="0">
                <a:solidFill>
                  <a:srgbClr val="FF0000"/>
                </a:solidFill>
                <a:latin typeface="+mn-lt"/>
              </a:rPr>
              <a:t>年</a:t>
            </a:r>
            <a:r>
              <a:rPr lang="en-US" altLang="ja-JP" sz="1200" b="0" dirty="0" smtClean="0">
                <a:solidFill>
                  <a:srgbClr val="FF0000"/>
                </a:solidFill>
                <a:latin typeface="+mn-lt"/>
              </a:rPr>
              <a:t>7</a:t>
            </a:r>
            <a:r>
              <a:rPr lang="ja-JP" altLang="en-US" sz="1200" b="0" dirty="0" smtClean="0">
                <a:solidFill>
                  <a:srgbClr val="FF0000"/>
                </a:solidFill>
                <a:latin typeface="+mn-lt"/>
              </a:rPr>
              <a:t>月</a:t>
            </a:r>
            <a:r>
              <a:rPr lang="en-US" altLang="ja-JP" sz="1200" b="0" dirty="0" smtClean="0">
                <a:solidFill>
                  <a:srgbClr val="FF0000"/>
                </a:solidFill>
                <a:latin typeface="+mn-lt"/>
              </a:rPr>
              <a:t>〜2015</a:t>
            </a:r>
            <a:r>
              <a:rPr lang="ja-JP" altLang="en-US" sz="1200" b="0" dirty="0" smtClean="0">
                <a:solidFill>
                  <a:srgbClr val="FF0000"/>
                </a:solidFill>
                <a:latin typeface="+mn-lt"/>
              </a:rPr>
              <a:t>年</a:t>
            </a:r>
            <a:r>
              <a:rPr lang="en-US" altLang="ja-JP" sz="1200" b="0" dirty="0" smtClean="0">
                <a:solidFill>
                  <a:srgbClr val="FF0000"/>
                </a:solidFill>
                <a:latin typeface="+mn-lt"/>
              </a:rPr>
              <a:t>7</a:t>
            </a:r>
            <a:r>
              <a:rPr lang="ja-JP" altLang="en-US" sz="1200" b="0" dirty="0" smtClean="0">
                <a:solidFill>
                  <a:srgbClr val="FF0000"/>
                </a:solidFill>
                <a:latin typeface="+mn-lt"/>
              </a:rPr>
              <a:t>月の気圧、水温鉛直プロファイル、全粒子束を比較した。</a:t>
            </a:r>
            <a:endParaRPr lang="en-US" altLang="ja-JP" sz="1200" b="0" dirty="0" smtClean="0">
              <a:solidFill>
                <a:srgbClr val="FF0000"/>
              </a:solidFill>
              <a:latin typeface="+mn-lt"/>
            </a:endParaRPr>
          </a:p>
          <a:p>
            <a:pPr>
              <a:defRPr/>
            </a:pPr>
            <a:r>
              <a:rPr lang="ja-JP" altLang="en-US" sz="1200" b="0" dirty="0" smtClean="0">
                <a:solidFill>
                  <a:srgbClr val="FF0000"/>
                </a:solidFill>
                <a:latin typeface="+mn-lt"/>
              </a:rPr>
              <a:t>当初、</a:t>
            </a:r>
            <a:r>
              <a:rPr lang="en-US" altLang="ja-JP" sz="1200" b="0" dirty="0" smtClean="0">
                <a:solidFill>
                  <a:srgbClr val="FF0000"/>
                </a:solidFill>
                <a:latin typeface="+mn-lt"/>
              </a:rPr>
              <a:t>2014</a:t>
            </a:r>
            <a:r>
              <a:rPr lang="ja-JP" altLang="en-US" sz="1200" b="0" dirty="0" smtClean="0">
                <a:solidFill>
                  <a:srgbClr val="FF0000"/>
                </a:solidFill>
                <a:latin typeface="+mn-lt"/>
              </a:rPr>
              <a:t>年</a:t>
            </a:r>
            <a:r>
              <a:rPr lang="en-US" altLang="ja-JP" sz="1200" b="0" dirty="0" smtClean="0">
                <a:solidFill>
                  <a:srgbClr val="FF0000"/>
                </a:solidFill>
                <a:latin typeface="+mn-lt"/>
              </a:rPr>
              <a:t>10</a:t>
            </a:r>
            <a:r>
              <a:rPr lang="ja-JP" altLang="en-US" sz="1200" b="0" dirty="0" smtClean="0">
                <a:solidFill>
                  <a:srgbClr val="FF0000"/>
                </a:solidFill>
                <a:latin typeface="+mn-lt"/>
              </a:rPr>
              <a:t>月に見られた全粒子束の増加は</a:t>
            </a:r>
            <a:r>
              <a:rPr lang="en-US" altLang="ja-JP" sz="1200" b="0" dirty="0" smtClean="0">
                <a:solidFill>
                  <a:srgbClr val="FF0000"/>
                </a:solidFill>
                <a:latin typeface="+mn-lt"/>
              </a:rPr>
              <a:t>2014</a:t>
            </a:r>
            <a:r>
              <a:rPr lang="ja-JP" altLang="en-US" sz="1200" b="0" dirty="0" smtClean="0">
                <a:solidFill>
                  <a:srgbClr val="FF0000"/>
                </a:solidFill>
                <a:latin typeface="+mn-lt"/>
              </a:rPr>
              <a:t>年</a:t>
            </a:r>
            <a:r>
              <a:rPr lang="en-US" altLang="ja-JP" sz="1200" b="0" dirty="0" smtClean="0">
                <a:solidFill>
                  <a:srgbClr val="FF0000"/>
                </a:solidFill>
                <a:latin typeface="+mn-lt"/>
              </a:rPr>
              <a:t>9</a:t>
            </a:r>
            <a:r>
              <a:rPr lang="ja-JP" altLang="en-US" sz="1200" b="0" dirty="0" smtClean="0">
                <a:solidFill>
                  <a:srgbClr val="FF0000"/>
                </a:solidFill>
                <a:latin typeface="+mn-lt"/>
              </a:rPr>
              <a:t>月の台風による湧昇が表層へ栄養塩を供給したため低緯度生物生産が増加したためと推定したが、観測期間中には台風とは無関係の湧昇・もしくは鉛直混合</a:t>
            </a:r>
            <a:r>
              <a:rPr lang="ja-JP" altLang="en-US" sz="1200" b="0" smtClean="0">
                <a:solidFill>
                  <a:srgbClr val="FF0000"/>
                </a:solidFill>
                <a:latin typeface="+mn-lt"/>
              </a:rPr>
              <a:t>が見られた</a:t>
            </a:r>
            <a:r>
              <a:rPr lang="ja-JP" altLang="en-US" sz="1200" b="0" dirty="0" smtClean="0">
                <a:solidFill>
                  <a:srgbClr val="FF0000"/>
                </a:solidFill>
                <a:latin typeface="+mn-lt"/>
              </a:rPr>
              <a:t>：例えば</a:t>
            </a:r>
            <a:r>
              <a:rPr lang="en-US" altLang="ja-JP" sz="1200" b="0" dirty="0" smtClean="0">
                <a:solidFill>
                  <a:srgbClr val="FF0000"/>
                </a:solidFill>
                <a:latin typeface="+mn-lt"/>
              </a:rPr>
              <a:t>2014</a:t>
            </a:r>
            <a:r>
              <a:rPr lang="ja-JP" altLang="en-US" sz="1200" b="0" dirty="0" smtClean="0">
                <a:solidFill>
                  <a:srgbClr val="FF0000"/>
                </a:solidFill>
                <a:latin typeface="+mn-lt"/>
              </a:rPr>
              <a:t>年</a:t>
            </a:r>
            <a:r>
              <a:rPr lang="en-US" altLang="ja-JP" sz="1200" b="0" dirty="0" smtClean="0">
                <a:solidFill>
                  <a:srgbClr val="FF0000"/>
                </a:solidFill>
                <a:latin typeface="+mn-lt"/>
              </a:rPr>
              <a:t>7</a:t>
            </a:r>
            <a:r>
              <a:rPr lang="ja-JP" altLang="en-US" sz="1200" b="0" dirty="0" smtClean="0">
                <a:solidFill>
                  <a:srgbClr val="FF0000"/>
                </a:solidFill>
                <a:latin typeface="+mn-lt"/>
              </a:rPr>
              <a:t>月、</a:t>
            </a:r>
            <a:r>
              <a:rPr lang="en-US" altLang="ja-JP" sz="1200" b="0" dirty="0" smtClean="0">
                <a:solidFill>
                  <a:srgbClr val="FF0000"/>
                </a:solidFill>
                <a:latin typeface="+mn-lt"/>
              </a:rPr>
              <a:t>2014</a:t>
            </a:r>
            <a:r>
              <a:rPr lang="ja-JP" altLang="en-US" sz="1200" b="0" dirty="0" smtClean="0">
                <a:solidFill>
                  <a:srgbClr val="FF0000"/>
                </a:solidFill>
                <a:latin typeface="+mn-lt"/>
              </a:rPr>
              <a:t>／</a:t>
            </a:r>
            <a:r>
              <a:rPr lang="en-US" altLang="ja-JP" sz="1200" b="0" dirty="0" smtClean="0">
                <a:solidFill>
                  <a:srgbClr val="FF0000"/>
                </a:solidFill>
                <a:latin typeface="+mn-lt"/>
              </a:rPr>
              <a:t>2015</a:t>
            </a:r>
            <a:r>
              <a:rPr lang="ja-JP" altLang="en-US" sz="1200" b="0" dirty="0" smtClean="0">
                <a:solidFill>
                  <a:srgbClr val="FF0000"/>
                </a:solidFill>
                <a:latin typeface="+mn-lt"/>
              </a:rPr>
              <a:t>冬季。どの湧昇・混合が全粒子束を増加させたのかは他のデータをあわせて詳細な議論が必要である。</a:t>
            </a:r>
            <a:endParaRPr lang="en-US" altLang="ja-JP" sz="1200" b="0" dirty="0" smtClean="0">
              <a:solidFill>
                <a:srgbClr val="FF0000"/>
              </a:solidFill>
              <a:latin typeface="+mn-l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B9EE142-4605-D048-BE91-6C1CD54C1DEE}" type="slidenum">
              <a:rPr kumimoji="1" lang="ja-JP" altLang="en-US" smtClean="0"/>
              <a:t>11</a:t>
            </a:fld>
            <a:endParaRPr kumimoji="1" lang="ja-JP" altLang="en-US"/>
          </a:p>
        </p:txBody>
      </p:sp>
    </p:spTree>
    <p:extLst>
      <p:ext uri="{BB962C8B-B14F-4D97-AF65-F5344CB8AC3E}">
        <p14:creationId xmlns:p14="http://schemas.microsoft.com/office/powerpoint/2010/main" val="66904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B9EE142-4605-D048-BE91-6C1CD54C1DEE}" type="slidenum">
              <a:rPr kumimoji="1" lang="ja-JP" altLang="en-US" smtClean="0"/>
              <a:t>12</a:t>
            </a:fld>
            <a:endParaRPr kumimoji="1" lang="ja-JP" altLang="en-US"/>
          </a:p>
        </p:txBody>
      </p:sp>
    </p:spTree>
    <p:extLst>
      <p:ext uri="{BB962C8B-B14F-4D97-AF65-F5344CB8AC3E}">
        <p14:creationId xmlns:p14="http://schemas.microsoft.com/office/powerpoint/2010/main" val="1206630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71AC9377-C06D-0F48-B02F-A966E578694D}" type="slidenum">
              <a:rPr lang="en-US" altLang="ja-JP" sz="1200"/>
              <a:pPr/>
              <a:t>2</a:t>
            </a:fld>
            <a:endParaRPr lang="en-US" altLang="ja-JP" sz="1200"/>
          </a:p>
        </p:txBody>
      </p:sp>
      <p:sp>
        <p:nvSpPr>
          <p:cNvPr id="433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kumimoji="1" lang="en-US" altLang="ja-JP" sz="1400" kern="1200" dirty="0" smtClean="0">
                <a:solidFill>
                  <a:schemeClr val="tx1"/>
                </a:solidFill>
                <a:effectLst/>
                <a:latin typeface="Arial" charset="0"/>
                <a:ea typeface="ＭＳ Ｐゴシック" charset="0"/>
                <a:cs typeface="ＭＳ Ｐゴシック" charset="0"/>
              </a:rPr>
              <a:t>On 11 March 2011, the 2011 Tohoku-Oki Earthquake of magnitude 9.0 occurred off Miyagi Prefecture, Japan. This earthquake and the tsunami it generated seriously damaged the Fukushima Daiichi Nuclear Power Plant (FNPP1). As a result of the loss of power and the associated malfunction of the cooling system, large quantities of artificial radionuclides were emitted from FNPP1 by hydrogen explosions, venting, and intentional and accidental discharge of contaminated water. </a:t>
            </a:r>
            <a:endParaRPr lang="ja-JP" altLang="en-US" sz="14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en-US" altLang="ja-JP" dirty="0" smtClean="0"/>
              <a:t>Artificial </a:t>
            </a:r>
            <a:r>
              <a:rPr lang="en-US" altLang="ja-JP" dirty="0" smtClean="0"/>
              <a:t>radiocesium, which is major sub-product,  was emitted to the environment from Fukushima Daiichi Nuclear Power Plant. Although the total amount of emission is estimated to be about one fifth (1/5) of that from the </a:t>
            </a:r>
            <a:r>
              <a:rPr lang="en-US" altLang="ja-JP" dirty="0" smtClean="0"/>
              <a:t>Chernobyl</a:t>
            </a:r>
            <a:r>
              <a:rPr lang="en-US" altLang="ja-JP" dirty="0" smtClean="0"/>
              <a:t> nuclear</a:t>
            </a:r>
            <a:r>
              <a:rPr lang="en-US" altLang="ja-JP" dirty="0" smtClean="0"/>
              <a:t> </a:t>
            </a:r>
            <a:r>
              <a:rPr lang="en-US" altLang="ja-JP" dirty="0" smtClean="0"/>
              <a:t>power plant accident occurred</a:t>
            </a:r>
            <a:r>
              <a:rPr lang="ja-JP" altLang="en-US" dirty="0" smtClean="0"/>
              <a:t> </a:t>
            </a:r>
            <a:r>
              <a:rPr lang="en-US" altLang="ja-JP" dirty="0" smtClean="0"/>
              <a:t>today</a:t>
            </a:r>
            <a:r>
              <a:rPr lang="ja-JP" altLang="en-US" dirty="0" smtClean="0"/>
              <a:t> </a:t>
            </a:r>
            <a:r>
              <a:rPr lang="en-US" altLang="ja-JP" dirty="0" smtClean="0"/>
              <a:t>of</a:t>
            </a:r>
            <a:r>
              <a:rPr lang="ja-JP" altLang="en-US" dirty="0" smtClean="0"/>
              <a:t> </a:t>
            </a:r>
            <a:r>
              <a:rPr lang="en-US" altLang="ja-JP" dirty="0" smtClean="0"/>
              <a:t>30</a:t>
            </a:r>
            <a:r>
              <a:rPr lang="ja-JP" altLang="en-US" dirty="0" smtClean="0"/>
              <a:t> </a:t>
            </a:r>
            <a:r>
              <a:rPr lang="en-US" altLang="ja-JP" dirty="0" smtClean="0"/>
              <a:t>years</a:t>
            </a:r>
            <a:r>
              <a:rPr lang="ja-JP" altLang="en-US" dirty="0" smtClean="0"/>
              <a:t> </a:t>
            </a:r>
            <a:r>
              <a:rPr lang="en-US" altLang="ja-JP" dirty="0" smtClean="0"/>
              <a:t>before, </a:t>
            </a:r>
            <a:r>
              <a:rPr lang="en-US" altLang="ja-JP" u="sng" dirty="0" smtClean="0"/>
              <a:t>radiocesium of more than 80% </a:t>
            </a:r>
            <a:r>
              <a:rPr lang="en-US" altLang="ja-JP" dirty="0" smtClean="0"/>
              <a:t>was transported to the ocean. </a:t>
            </a:r>
            <a:endParaRPr lang="ja-JP" altLang="ja-JP" dirty="0" smtClean="0"/>
          </a:p>
          <a:p>
            <a:pPr>
              <a:defRPr/>
            </a:pPr>
            <a:endParaRPr lang="ja-JP" altLang="en-US" dirty="0"/>
          </a:p>
        </p:txBody>
      </p:sp>
      <p:sp>
        <p:nvSpPr>
          <p:cNvPr id="39939" name="スライド番号プレースホルダー 3"/>
          <p:cNvSpPr>
            <a:spLocks noGrp="1"/>
          </p:cNvSpPr>
          <p:nvPr>
            <p:ph type="sldNum" sz="quarter" idx="5"/>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F1B7D12A-8734-C54C-A9E2-4D1A43E9191C}" type="slidenum">
              <a:rPr lang="en-US" altLang="ja-JP" sz="1200"/>
              <a:pPr/>
              <a:t>3</a:t>
            </a:fld>
            <a:endParaRPr lang="en-US" altLang="ja-JP"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8F4D870E-E8D6-8342-9F6F-31C266C6DCE5}" type="slidenum">
              <a:rPr lang="en-US" altLang="ja-JP" sz="1200"/>
              <a:pPr/>
              <a:t>4</a:t>
            </a:fld>
            <a:endParaRPr lang="en-US" altLang="ja-JP" sz="1200"/>
          </a:p>
        </p:txBody>
      </p:sp>
      <p:sp>
        <p:nvSpPr>
          <p:cNvPr id="1597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ja-JP" sz="1200" kern="1200" dirty="0" smtClean="0">
                <a:solidFill>
                  <a:schemeClr val="tx1"/>
                </a:solidFill>
                <a:effectLst/>
                <a:latin typeface="Arial" charset="0"/>
                <a:ea typeface="ＭＳ Ｐゴシック" charset="0"/>
                <a:cs typeface="ＭＳ Ｐゴシック" charset="0"/>
              </a:rPr>
              <a:t>At the time of the FNPP1 accident, </a:t>
            </a:r>
            <a:r>
              <a:rPr kumimoji="1" lang="en-US" altLang="ja-JP" sz="1200" u="sng" kern="1200" dirty="0" smtClean="0">
                <a:solidFill>
                  <a:schemeClr val="tx1"/>
                </a:solidFill>
                <a:effectLst/>
                <a:latin typeface="Arial" charset="0"/>
                <a:ea typeface="ＭＳ Ｐゴシック" charset="0"/>
                <a:cs typeface="ＭＳ Ｐゴシック" charset="0"/>
              </a:rPr>
              <a:t>time-series sediment traps had already been deployed at our time-series stations K2 and S1</a:t>
            </a:r>
            <a:r>
              <a:rPr kumimoji="1" lang="ja-JP" altLang="en-US" sz="1200" u="sng" kern="1200" dirty="0" smtClean="0">
                <a:solidFill>
                  <a:schemeClr val="tx1"/>
                </a:solidFill>
                <a:effectLst/>
                <a:latin typeface="Arial" charset="0"/>
                <a:ea typeface="ＭＳ Ｐゴシック" charset="0"/>
                <a:cs typeface="ＭＳ Ｐゴシック" charset="0"/>
              </a:rPr>
              <a:t>　</a:t>
            </a:r>
            <a:r>
              <a:rPr kumimoji="1" lang="en-US" altLang="ja-JP" sz="1200" u="sng" kern="1200" dirty="0" smtClean="0">
                <a:solidFill>
                  <a:schemeClr val="tx1"/>
                </a:solidFill>
                <a:effectLst/>
                <a:latin typeface="Arial" charset="0"/>
                <a:ea typeface="ＭＳ Ｐゴシック" charset="0"/>
                <a:cs typeface="ＭＳ Ｐゴシック" charset="0"/>
              </a:rPr>
              <a:t>about 2000 km and 1000 km away from the FNPP1, respectively.</a:t>
            </a:r>
            <a:r>
              <a:rPr kumimoji="1" lang="en-US" altLang="ja-JP" sz="1200" kern="1200" dirty="0" smtClean="0">
                <a:solidFill>
                  <a:schemeClr val="tx1"/>
                </a:solidFill>
                <a:effectLst/>
                <a:latin typeface="Arial" charset="0"/>
                <a:ea typeface="ＭＳ Ｐゴシック" charset="0"/>
                <a:cs typeface="ＭＳ Ｐゴシック" charset="0"/>
              </a:rPr>
              <a:t>.</a:t>
            </a:r>
            <a:r>
              <a:rPr kumimoji="1" lang="en-US" altLang="ja-JP" sz="1200" kern="1200" baseline="0" dirty="0" smtClean="0">
                <a:solidFill>
                  <a:schemeClr val="tx1"/>
                </a:solidFill>
                <a:effectLst/>
                <a:latin typeface="Arial" charset="0"/>
                <a:ea typeface="ＭＳ Ｐゴシック" charset="0"/>
                <a:cs typeface="ＭＳ Ｐゴシック" charset="0"/>
              </a:rPr>
              <a:t> </a:t>
            </a:r>
            <a:r>
              <a:rPr kumimoji="1" lang="en-US" altLang="ja-JP" sz="1200" kern="1200" dirty="0" smtClean="0">
                <a:solidFill>
                  <a:schemeClr val="tx1"/>
                </a:solidFill>
                <a:effectLst/>
                <a:latin typeface="Arial" charset="0"/>
                <a:ea typeface="ＭＳ Ｐゴシック" charset="0"/>
                <a:cs typeface="ＭＳ Ｐゴシック" charset="0"/>
              </a:rPr>
              <a:t>We successfully collected settling particles before and after </a:t>
            </a:r>
            <a:r>
              <a:rPr kumimoji="1" lang="en-US" altLang="ja-JP" sz="1200" kern="1200" dirty="0" smtClean="0">
                <a:solidFill>
                  <a:schemeClr val="tx1"/>
                </a:solidFill>
                <a:effectLst/>
                <a:latin typeface="Arial" charset="0"/>
                <a:ea typeface="ＭＳ Ｐゴシック" charset="0"/>
                <a:cs typeface="ＭＳ Ｐゴシック" charset="0"/>
              </a:rPr>
              <a:t>the </a:t>
            </a:r>
            <a:r>
              <a:rPr kumimoji="1" lang="en-US" altLang="ja-JP" sz="1200" kern="1200" dirty="0" smtClean="0">
                <a:solidFill>
                  <a:schemeClr val="tx1"/>
                </a:solidFill>
                <a:effectLst/>
                <a:latin typeface="Arial" charset="0"/>
                <a:ea typeface="ＭＳ Ｐゴシック" charset="0"/>
                <a:cs typeface="ＭＳ Ｐゴシック" charset="0"/>
              </a:rPr>
              <a:t>accident</a:t>
            </a:r>
            <a:r>
              <a:rPr kumimoji="1" lang="en-US" altLang="ja-JP" sz="1200" kern="1200" dirty="0" smtClean="0">
                <a:solidFill>
                  <a:schemeClr val="tx1"/>
                </a:solidFill>
                <a:effectLst/>
                <a:latin typeface="Arial" charset="0"/>
                <a:ea typeface="ＭＳ Ｐゴシック" charset="0"/>
                <a:cs typeface="ＭＳ Ｐゴシック" charset="0"/>
              </a:rPr>
              <a:t>. </a:t>
            </a:r>
            <a:endParaRPr lang="ja-JP"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64514" name="ノート プレースホルダー 2"/>
          <p:cNvSpPr>
            <a:spLocks noGrp="1"/>
          </p:cNvSpPr>
          <p:nvPr>
            <p:ph type="body" idx="1"/>
          </p:nvPr>
        </p:nvSpPr>
        <p:spPr>
          <a:noFill/>
        </p:spPr>
        <p:txBody>
          <a:bodyPr/>
          <a:lstStyle/>
          <a:p>
            <a:r>
              <a:rPr kumimoji="1" lang="en-US" altLang="ja-JP" sz="1200" kern="1200" dirty="0" smtClean="0">
                <a:solidFill>
                  <a:schemeClr val="tx1"/>
                </a:solidFill>
                <a:effectLst/>
                <a:latin typeface="Arial" charset="0"/>
                <a:ea typeface="ＭＳ Ｐゴシック" charset="0"/>
                <a:cs typeface="ＭＳ Ｐゴシック" charset="0"/>
              </a:rPr>
              <a:t>These figure show that concentrations (line graphs) and flux (bar graphs) of 134Cs at 500 m (upper) and 5000 m (lower) of K</a:t>
            </a:r>
            <a:r>
              <a:rPr kumimoji="1" lang="en-US" altLang="en-US" sz="1200" kern="1200" dirty="0" smtClean="0">
                <a:solidFill>
                  <a:schemeClr val="tx1"/>
                </a:solidFill>
                <a:effectLst/>
                <a:latin typeface="Arial" charset="0"/>
                <a:ea typeface="ＭＳ Ｐゴシック" charset="0"/>
                <a:cs typeface="ＭＳ Ｐゴシック" charset="0"/>
              </a:rPr>
              <a:t>2</a:t>
            </a:r>
            <a:r>
              <a:rPr kumimoji="1" lang="en-US" altLang="ja-JP" sz="1200" kern="1200" dirty="0" smtClean="0">
                <a:solidFill>
                  <a:schemeClr val="tx1"/>
                </a:solidFill>
                <a:effectLst/>
                <a:latin typeface="Arial" charset="0"/>
                <a:ea typeface="ＭＳ Ｐゴシック" charset="0"/>
                <a:cs typeface="ＭＳ Ｐゴシック" charset="0"/>
              </a:rPr>
              <a:t> (left) and S1 (right) </a:t>
            </a:r>
            <a:r>
              <a:rPr kumimoji="1" lang="en-US" altLang="ja-JP" sz="1200" u="sng" kern="1200" dirty="0" smtClean="0">
                <a:solidFill>
                  <a:schemeClr val="tx1"/>
                </a:solidFill>
                <a:effectLst/>
                <a:latin typeface="Arial" charset="0"/>
                <a:ea typeface="ＭＳ Ｐゴシック" charset="0"/>
                <a:cs typeface="ＭＳ Ｐゴシック" charset="0"/>
              </a:rPr>
              <a:t>after March 1 2011</a:t>
            </a:r>
            <a:r>
              <a:rPr kumimoji="1" lang="en-US" altLang="ja-JP" sz="1200" kern="1200" dirty="0" smtClean="0">
                <a:solidFill>
                  <a:schemeClr val="tx1"/>
                </a:solidFill>
                <a:effectLst/>
                <a:latin typeface="Arial" charset="0"/>
                <a:ea typeface="ＭＳ Ｐゴシック" charset="0"/>
                <a:cs typeface="ＭＳ Ｐゴシック" charset="0"/>
              </a:rPr>
              <a:t>.</a:t>
            </a:r>
          </a:p>
          <a:p>
            <a:endParaRPr kumimoji="1" lang="ja-JP" altLang="ja-JP" sz="1200" kern="1200" dirty="0" smtClean="0">
              <a:solidFill>
                <a:schemeClr val="tx1"/>
              </a:solidFill>
              <a:effectLst/>
              <a:latin typeface="Arial" charset="0"/>
              <a:ea typeface="ＭＳ Ｐゴシック" charset="0"/>
              <a:cs typeface="ＭＳ Ｐゴシック" charset="0"/>
            </a:endParaRPr>
          </a:p>
          <a:p>
            <a:r>
              <a:rPr kumimoji="1" lang="en-US" altLang="ja-JP" sz="1200" kern="1200" dirty="0" smtClean="0">
                <a:solidFill>
                  <a:schemeClr val="tx1"/>
                </a:solidFill>
                <a:effectLst/>
                <a:latin typeface="Arial" charset="0"/>
                <a:ea typeface="ＭＳ Ｐゴシック" charset="0"/>
                <a:cs typeface="ＭＳ Ｐゴシック" charset="0"/>
              </a:rPr>
              <a:t>It is notable that ,at 500 m of both stations, the </a:t>
            </a:r>
            <a:r>
              <a:rPr kumimoji="1" lang="en-US" altLang="ja-JP" sz="1200" kern="1200" baseline="30000" dirty="0" smtClean="0">
                <a:solidFill>
                  <a:schemeClr val="tx1"/>
                </a:solidFill>
                <a:effectLst/>
                <a:latin typeface="Arial" charset="0"/>
                <a:ea typeface="ＭＳ Ｐゴシック" charset="0"/>
                <a:cs typeface="ＭＳ Ｐゴシック" charset="0"/>
              </a:rPr>
              <a:t>134</a:t>
            </a:r>
            <a:r>
              <a:rPr kumimoji="1" lang="en-US" altLang="ja-JP" sz="1200" kern="1200" dirty="0" smtClean="0">
                <a:solidFill>
                  <a:schemeClr val="tx1"/>
                </a:solidFill>
                <a:effectLst/>
                <a:latin typeface="Arial" charset="0"/>
                <a:ea typeface="ＭＳ Ｐゴシック" charset="0"/>
                <a:cs typeface="ＭＳ Ｐゴシック" charset="0"/>
              </a:rPr>
              <a:t>Cs was detected, </a:t>
            </a:r>
            <a:r>
              <a:rPr kumimoji="1" lang="en-US" altLang="ja-JP" sz="1200" u="sng" kern="1200" dirty="0" smtClean="0">
                <a:solidFill>
                  <a:srgbClr val="FF0000"/>
                </a:solidFill>
                <a:effectLst/>
                <a:latin typeface="Arial" charset="0"/>
                <a:ea typeface="ＭＳ Ｐゴシック" charset="0"/>
                <a:cs typeface="ＭＳ Ｐゴシック" charset="0"/>
              </a:rPr>
              <a:t>for the first </a:t>
            </a:r>
            <a:r>
              <a:rPr kumimoji="1" lang="en-US" altLang="ja-JP" sz="1200" u="sng" kern="1200" dirty="0" smtClean="0">
                <a:solidFill>
                  <a:schemeClr val="tx1"/>
                </a:solidFill>
                <a:effectLst/>
                <a:latin typeface="Arial" charset="0"/>
                <a:ea typeface="ＭＳ Ｐゴシック" charset="0"/>
                <a:cs typeface="ＭＳ Ｐゴシック" charset="0"/>
              </a:rPr>
              <a:t>time</a:t>
            </a:r>
            <a:r>
              <a:rPr kumimoji="1" lang="en-US" altLang="ja-JP" sz="1200" kern="1200" dirty="0" smtClean="0">
                <a:solidFill>
                  <a:schemeClr val="tx1"/>
                </a:solidFill>
                <a:effectLst/>
                <a:latin typeface="Arial" charset="0"/>
                <a:ea typeface="ＭＳ Ｐゴシック" charset="0"/>
                <a:cs typeface="ＭＳ Ｐゴシック" charset="0"/>
              </a:rPr>
              <a:t>, in settling particles collected between </a:t>
            </a:r>
            <a:r>
              <a:rPr kumimoji="1" lang="en-US" altLang="ja-JP" sz="1200" u="sng" kern="1200" dirty="0" smtClean="0">
                <a:solidFill>
                  <a:schemeClr val="tx1"/>
                </a:solidFill>
                <a:effectLst/>
                <a:latin typeface="Arial" charset="0"/>
                <a:ea typeface="ＭＳ Ｐゴシック" charset="0"/>
                <a:cs typeface="ＭＳ Ｐゴシック" charset="0"/>
              </a:rPr>
              <a:t>25 March and 6 April 2011</a:t>
            </a:r>
            <a:r>
              <a:rPr kumimoji="1" lang="en-US" altLang="ja-JP" sz="1200" kern="1200" dirty="0" smtClean="0">
                <a:solidFill>
                  <a:schemeClr val="tx1"/>
                </a:solidFill>
                <a:effectLst/>
                <a:latin typeface="Arial" charset="0"/>
                <a:ea typeface="ＭＳ Ｐゴシック" charset="0"/>
                <a:cs typeface="ＭＳ Ｐゴシック" charset="0"/>
              </a:rPr>
              <a:t>. </a:t>
            </a:r>
          </a:p>
          <a:p>
            <a:r>
              <a:rPr kumimoji="1" lang="en-US" altLang="ja-JP" sz="1200" kern="1200" dirty="0" smtClean="0">
                <a:solidFill>
                  <a:schemeClr val="tx1"/>
                </a:solidFill>
                <a:effectLst/>
                <a:latin typeface="Arial" charset="0"/>
                <a:ea typeface="ＭＳ Ｐゴシック" charset="0"/>
                <a:cs typeface="ＭＳ Ｐゴシック" charset="0"/>
              </a:rPr>
              <a:t>In  addition, ,at</a:t>
            </a:r>
            <a:r>
              <a:rPr kumimoji="1" lang="en-US" altLang="ja-JP" sz="1200" kern="1200" baseline="0" dirty="0" smtClean="0">
                <a:solidFill>
                  <a:schemeClr val="tx1"/>
                </a:solidFill>
                <a:effectLst/>
                <a:latin typeface="Arial" charset="0"/>
                <a:ea typeface="ＭＳ Ｐゴシック" charset="0"/>
                <a:cs typeface="ＭＳ Ｐゴシック" charset="0"/>
              </a:rPr>
              <a:t> 5000m, </a:t>
            </a:r>
            <a:r>
              <a:rPr kumimoji="1" lang="en-US" altLang="ja-JP" sz="1200" kern="1200" baseline="30000" dirty="0" smtClean="0">
                <a:solidFill>
                  <a:schemeClr val="tx1"/>
                </a:solidFill>
                <a:effectLst/>
                <a:latin typeface="Arial" charset="0"/>
                <a:ea typeface="ＭＳ Ｐゴシック" charset="0"/>
                <a:cs typeface="ＭＳ Ｐゴシック" charset="0"/>
              </a:rPr>
              <a:t>134</a:t>
            </a:r>
            <a:r>
              <a:rPr kumimoji="1" lang="en-US" altLang="ja-JP" sz="1200" kern="1200" dirty="0" smtClean="0">
                <a:solidFill>
                  <a:schemeClr val="tx1"/>
                </a:solidFill>
                <a:effectLst/>
                <a:latin typeface="Arial" charset="0"/>
                <a:ea typeface="ＭＳ Ｐゴシック" charset="0"/>
                <a:cs typeface="ＭＳ Ｐゴシック" charset="0"/>
              </a:rPr>
              <a:t>Cs was initially detected in settling particles collected </a:t>
            </a:r>
            <a:r>
              <a:rPr kumimoji="1" lang="en-US" altLang="ja-JP" sz="1200" u="sng" kern="1200" dirty="0" smtClean="0">
                <a:solidFill>
                  <a:schemeClr val="tx1"/>
                </a:solidFill>
                <a:effectLst/>
                <a:latin typeface="Arial" charset="0"/>
                <a:ea typeface="ＭＳ Ｐゴシック" charset="0"/>
                <a:cs typeface="ＭＳ Ｐゴシック" charset="0"/>
              </a:rPr>
              <a:t>during the next sampling interval</a:t>
            </a:r>
            <a:r>
              <a:rPr kumimoji="1" lang="en-US" altLang="ja-JP" sz="1200" kern="1200" dirty="0" smtClean="0">
                <a:solidFill>
                  <a:schemeClr val="tx1"/>
                </a:solidFill>
                <a:effectLst/>
                <a:latin typeface="Arial" charset="0"/>
                <a:ea typeface="ＭＳ Ｐゴシック" charset="0"/>
                <a:cs typeface="ＭＳ Ｐゴシック" charset="0"/>
              </a:rPr>
              <a:t>, between 6 and 18 April, 12 days after it was first detected at 500 m.</a:t>
            </a:r>
          </a:p>
          <a:p>
            <a:r>
              <a:rPr kumimoji="1" lang="ja-JP" altLang="ja-JP" sz="1200" kern="1200" dirty="0" smtClean="0">
                <a:solidFill>
                  <a:schemeClr val="tx1"/>
                </a:solidFill>
                <a:effectLst/>
                <a:latin typeface="Arial" charset="0"/>
                <a:ea typeface="ＭＳ Ｐゴシック" charset="0"/>
                <a:cs typeface="ＭＳ Ｐゴシック" charset="0"/>
              </a:rPr>
              <a:t>T</a:t>
            </a:r>
            <a:r>
              <a:rPr kumimoji="1" lang="en-US" altLang="ja-JP" sz="1200" kern="1200" dirty="0" err="1" smtClean="0">
                <a:solidFill>
                  <a:schemeClr val="tx1"/>
                </a:solidFill>
                <a:effectLst/>
                <a:latin typeface="Arial" charset="0"/>
                <a:ea typeface="ＭＳ Ｐゴシック" charset="0"/>
                <a:cs typeface="ＭＳ Ｐゴシック" charset="0"/>
              </a:rPr>
              <a:t>hus</a:t>
            </a:r>
            <a:r>
              <a:rPr kumimoji="1" lang="ja-JP" altLang="en-US" sz="1200" kern="1200" dirty="0" smtClean="0">
                <a:solidFill>
                  <a:schemeClr val="tx1"/>
                </a:solidFill>
                <a:effectLst/>
                <a:latin typeface="Arial" charset="0"/>
                <a:ea typeface="ＭＳ Ｐゴシック" charset="0"/>
                <a:cs typeface="ＭＳ Ｐゴシック" charset="0"/>
              </a:rPr>
              <a:t> </a:t>
            </a:r>
            <a:r>
              <a:rPr kumimoji="1" lang="en-US" altLang="ja-JP" sz="1200" kern="1200" dirty="0" smtClean="0">
                <a:solidFill>
                  <a:schemeClr val="tx1"/>
                </a:solidFill>
                <a:effectLst/>
                <a:latin typeface="Arial" charset="0"/>
                <a:ea typeface="ＭＳ Ｐゴシック" charset="0"/>
                <a:cs typeface="ＭＳ Ｐゴシック" charset="0"/>
              </a:rPr>
              <a:t>Fukushima-derived radiocesium arrived at deep-sea of the western North Pacific only after one month.</a:t>
            </a:r>
            <a:r>
              <a:rPr kumimoji="1" lang="ja-JP" altLang="en-US" sz="1200" kern="1200" dirty="0" smtClean="0">
                <a:solidFill>
                  <a:schemeClr val="tx1"/>
                </a:solidFill>
                <a:effectLst/>
                <a:latin typeface="Arial" charset="0"/>
                <a:ea typeface="ＭＳ Ｐゴシック" charset="0"/>
                <a:cs typeface="ＭＳ Ｐゴシック" charset="0"/>
              </a:rPr>
              <a:t> </a:t>
            </a:r>
            <a:endParaRPr kumimoji="1" lang="en-US" altLang="ja-JP" sz="1200" kern="1200" dirty="0" smtClean="0">
              <a:solidFill>
                <a:schemeClr val="tx1"/>
              </a:solidFill>
              <a:effectLst/>
              <a:latin typeface="Arial" charset="0"/>
              <a:ea typeface="ＭＳ Ｐゴシック" charset="0"/>
              <a:cs typeface="ＭＳ Ｐゴシック" charset="0"/>
            </a:endParaRPr>
          </a:p>
        </p:txBody>
      </p:sp>
      <p:sp>
        <p:nvSpPr>
          <p:cNvPr id="64515" name="スライド番号プレースホルダー 3"/>
          <p:cNvSpPr>
            <a:spLocks noGrp="1"/>
          </p:cNvSpPr>
          <p:nvPr>
            <p:ph type="sldNum" sz="quarter" idx="5"/>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F22D2193-3567-3E48-AA99-D6171B076C53}" type="slidenum">
              <a:rPr lang="en-US" altLang="ja-JP" sz="1200"/>
              <a:pPr/>
              <a:t>5</a:t>
            </a:fld>
            <a:endParaRPr lang="en-US" altLang="ja-JP"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F72B1F96-3A30-0F4E-9A2D-82A6EB2B7CFB}" type="slidenum">
              <a:rPr lang="en-US" altLang="ja-JP" sz="1200"/>
              <a:pPr/>
              <a:t>6</a:t>
            </a:fld>
            <a:endParaRPr lang="en-US" altLang="ja-JP" sz="1200"/>
          </a:p>
        </p:txBody>
      </p:sp>
      <p:sp>
        <p:nvSpPr>
          <p:cNvPr id="4751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kumimoji="1" lang="en-US" altLang="ja-JP" sz="1400" b="1" kern="1200" dirty="0" smtClean="0">
                <a:solidFill>
                  <a:schemeClr val="tx1"/>
                </a:solidFill>
                <a:effectLst/>
                <a:latin typeface="+mj-lt"/>
                <a:ea typeface="ＭＳ Ｐゴシック" charset="0"/>
                <a:cs typeface="ＭＳ Ｐゴシック" charset="0"/>
              </a:rPr>
              <a:t>Lesson learned from Fukushima accident is</a:t>
            </a:r>
          </a:p>
          <a:p>
            <a:pPr>
              <a:defRPr/>
            </a:pPr>
            <a:r>
              <a:rPr kumimoji="1" lang="en-US" altLang="ja-JP" sz="1400" b="1" kern="1200" dirty="0" smtClean="0">
                <a:solidFill>
                  <a:schemeClr val="tx1"/>
                </a:solidFill>
                <a:effectLst/>
                <a:latin typeface="+mj-lt"/>
                <a:ea typeface="ＭＳ Ｐゴシック" charset="0"/>
                <a:cs typeface="ＭＳ Ｐゴシック" charset="0"/>
              </a:rPr>
              <a:t>sinking velocities between 0 m and 500 m and 500 m and 5000m were estimated to be approximately</a:t>
            </a:r>
            <a:r>
              <a:rPr kumimoji="1" lang="en-US" altLang="ja-JP" sz="1400" b="1" kern="1200" baseline="0" dirty="0" smtClean="0">
                <a:solidFill>
                  <a:schemeClr val="tx1"/>
                </a:solidFill>
                <a:effectLst/>
                <a:latin typeface="+mj-lt"/>
                <a:ea typeface="ＭＳ Ｐゴシック" charset="0"/>
                <a:cs typeface="ＭＳ Ｐゴシック" charset="0"/>
              </a:rPr>
              <a:t> 30 m day</a:t>
            </a:r>
            <a:r>
              <a:rPr kumimoji="1" lang="en-US" altLang="ja-JP" sz="1400" b="1" kern="1200" baseline="30000" dirty="0" smtClean="0">
                <a:solidFill>
                  <a:schemeClr val="tx1"/>
                </a:solidFill>
                <a:effectLst/>
                <a:latin typeface="+mj-lt"/>
                <a:ea typeface="ＭＳ Ｐゴシック" charset="0"/>
                <a:cs typeface="ＭＳ Ｐゴシック" charset="0"/>
              </a:rPr>
              <a:t>-1</a:t>
            </a:r>
            <a:r>
              <a:rPr kumimoji="1" lang="en-US" altLang="ja-JP" sz="1400" b="1" kern="1200" baseline="0" dirty="0" smtClean="0">
                <a:solidFill>
                  <a:schemeClr val="tx1"/>
                </a:solidFill>
                <a:effectLst/>
                <a:latin typeface="+mj-lt"/>
                <a:ea typeface="ＭＳ Ｐゴシック" charset="0"/>
                <a:cs typeface="ＭＳ Ｐゴシック" charset="0"/>
              </a:rPr>
              <a:t> and </a:t>
            </a:r>
            <a:r>
              <a:rPr kumimoji="1" lang="en-US" altLang="ja-JP" sz="1400" b="1" kern="1200" dirty="0" smtClean="0">
                <a:solidFill>
                  <a:schemeClr val="tx1"/>
                </a:solidFill>
                <a:effectLst/>
                <a:latin typeface="+mj-lt"/>
                <a:ea typeface="ＭＳ Ｐゴシック" charset="0"/>
                <a:cs typeface="ＭＳ Ｐゴシック" charset="0"/>
              </a:rPr>
              <a:t>higher than 180 m day</a:t>
            </a:r>
            <a:r>
              <a:rPr kumimoji="1" lang="en-US" altLang="ja-JP" sz="1400" b="1" kern="1200" baseline="30000" dirty="0" smtClean="0">
                <a:solidFill>
                  <a:schemeClr val="tx1"/>
                </a:solidFill>
                <a:effectLst/>
                <a:latin typeface="+mj-lt"/>
                <a:ea typeface="ＭＳ Ｐゴシック" charset="0"/>
                <a:cs typeface="ＭＳ Ｐゴシック" charset="0"/>
              </a:rPr>
              <a:t>-1</a:t>
            </a:r>
            <a:r>
              <a:rPr kumimoji="1" lang="en-US" altLang="ja-JP" sz="1400" b="1" kern="1200" dirty="0" smtClean="0">
                <a:solidFill>
                  <a:schemeClr val="tx1"/>
                </a:solidFill>
                <a:effectLst/>
                <a:latin typeface="+mj-lt"/>
                <a:ea typeface="ＭＳ Ｐゴシック" charset="0"/>
                <a:cs typeface="ＭＳ Ｐゴシック" charset="0"/>
              </a:rPr>
              <a:t>, respectively. </a:t>
            </a:r>
          </a:p>
          <a:p>
            <a:pPr>
              <a:defRPr/>
            </a:pPr>
            <a:endParaRPr kumimoji="1" lang="en-US" altLang="ja-JP" sz="1400" b="1" kern="1200" baseline="30000" dirty="0" smtClean="0">
              <a:solidFill>
                <a:schemeClr val="tx1"/>
              </a:solidFill>
              <a:effectLst/>
              <a:latin typeface="+mj-lt"/>
              <a:ea typeface="ＭＳ Ｐゴシック" charset="0"/>
              <a:cs typeface="ＭＳ Ｐゴシック" charset="0"/>
            </a:endParaRPr>
          </a:p>
          <a:p>
            <a:pPr>
              <a:defRPr/>
            </a:pPr>
            <a:r>
              <a:rPr lang="en-US" altLang="ja-JP" sz="1400" b="1" baseline="30000" dirty="0" smtClean="0">
                <a:solidFill>
                  <a:srgbClr val="FFFF00"/>
                </a:solidFill>
                <a:latin typeface="+mj-lt"/>
              </a:rPr>
              <a:t>137</a:t>
            </a:r>
            <a:r>
              <a:rPr lang="en-US" altLang="ja-JP" sz="1400" b="1" dirty="0" smtClean="0">
                <a:solidFill>
                  <a:srgbClr val="FFFF00"/>
                </a:solidFill>
                <a:latin typeface="+mj-lt"/>
              </a:rPr>
              <a:t>Cs Flux</a:t>
            </a:r>
          </a:p>
          <a:p>
            <a:pPr>
              <a:defRPr/>
            </a:pPr>
            <a:r>
              <a:rPr lang="en-US" altLang="ja-JP" sz="1400" b="1" dirty="0" smtClean="0">
                <a:solidFill>
                  <a:schemeClr val="bg1"/>
                </a:solidFill>
                <a:latin typeface="+mj-lt"/>
              </a:rPr>
              <a:t>2 ~ 3 Bq/m</a:t>
            </a:r>
            <a:r>
              <a:rPr lang="en-US" altLang="ja-JP" sz="1400" b="1" baseline="30000" dirty="0" smtClean="0">
                <a:solidFill>
                  <a:schemeClr val="bg1"/>
                </a:solidFill>
                <a:latin typeface="+mj-lt"/>
              </a:rPr>
              <a:t>2</a:t>
            </a:r>
            <a:r>
              <a:rPr lang="en-US" altLang="ja-JP" sz="1400" b="1" dirty="0" smtClean="0">
                <a:solidFill>
                  <a:schemeClr val="bg1"/>
                </a:solidFill>
                <a:latin typeface="+mj-lt"/>
              </a:rPr>
              <a:t>/yr</a:t>
            </a:r>
          </a:p>
          <a:p>
            <a:pPr>
              <a:defRPr/>
            </a:pPr>
            <a:endParaRPr lang="en-US" altLang="ja-JP" sz="1400" b="1" dirty="0" smtClean="0">
              <a:solidFill>
                <a:schemeClr val="bg1"/>
              </a:solidFill>
              <a:latin typeface="+mj-lt"/>
            </a:endParaRPr>
          </a:p>
          <a:p>
            <a:pPr>
              <a:defRPr/>
            </a:pPr>
            <a:r>
              <a:rPr lang="en-US" altLang="ja-JP" sz="1400" b="1" dirty="0" smtClean="0">
                <a:solidFill>
                  <a:srgbClr val="FFFF00"/>
                </a:solidFill>
                <a:latin typeface="+mj-lt"/>
              </a:rPr>
              <a:t>Removal rate (Residence time)</a:t>
            </a:r>
          </a:p>
          <a:p>
            <a:pPr>
              <a:defRPr/>
            </a:pPr>
            <a:r>
              <a:rPr lang="en-US" altLang="ja-JP" sz="1400" b="1" dirty="0" smtClean="0">
                <a:solidFill>
                  <a:schemeClr val="bg1"/>
                </a:solidFill>
                <a:latin typeface="+mj-lt"/>
              </a:rPr>
              <a:t>~ 0.5 %/yr (~ 200 years)</a:t>
            </a:r>
          </a:p>
          <a:p>
            <a:pPr>
              <a:defRPr/>
            </a:pPr>
            <a:endParaRPr lang="ja-JP" altLang="en-US" strike="sngStrik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B9EE142-4605-D048-BE91-6C1CD54C1DEE}" type="slidenum">
              <a:rPr kumimoji="1" lang="ja-JP" altLang="en-US" smtClean="0"/>
              <a:t>7</a:t>
            </a:fld>
            <a:endParaRPr kumimoji="1" lang="ja-JP" altLang="en-US"/>
          </a:p>
        </p:txBody>
      </p:sp>
    </p:spTree>
    <p:extLst>
      <p:ext uri="{BB962C8B-B14F-4D97-AF65-F5344CB8AC3E}">
        <p14:creationId xmlns:p14="http://schemas.microsoft.com/office/powerpoint/2010/main" val="1206630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亜熱帯海域の時系列観測点として</a:t>
            </a:r>
            <a:r>
              <a:rPr kumimoji="1" lang="en-US" altLang="ja-JP" dirty="0" smtClean="0"/>
              <a:t>KEO</a:t>
            </a:r>
            <a:r>
              <a:rPr kumimoji="1" lang="ja-JP" altLang="en-US" dirty="0" smtClean="0"/>
              <a:t>を選定した。ここには</a:t>
            </a:r>
            <a:r>
              <a:rPr kumimoji="1" lang="en-US" altLang="ja-JP" dirty="0" smtClean="0"/>
              <a:t>NOAA-PMEL</a:t>
            </a:r>
            <a:r>
              <a:rPr kumimoji="1" lang="ja-JP" altLang="en-US" dirty="0" smtClean="0"/>
              <a:t>の表層ブイが設置してあり、時系列の海上気象データ（風速、気圧、日射量、雨量）、海洋物理データ（水温、塩分、流向流速）の利用が可能である。</a:t>
            </a:r>
            <a:endParaRPr kumimoji="1" lang="ja-JP" altLang="en-US" dirty="0"/>
          </a:p>
        </p:txBody>
      </p:sp>
      <p:sp>
        <p:nvSpPr>
          <p:cNvPr id="4" name="スライド番号プレースホルダー 3"/>
          <p:cNvSpPr>
            <a:spLocks noGrp="1"/>
          </p:cNvSpPr>
          <p:nvPr>
            <p:ph type="sldNum" sz="quarter" idx="10"/>
          </p:nvPr>
        </p:nvSpPr>
        <p:spPr/>
        <p:txBody>
          <a:bodyPr/>
          <a:lstStyle/>
          <a:p>
            <a:fld id="{BB9EE142-4605-D048-BE91-6C1CD54C1DEE}" type="slidenum">
              <a:rPr kumimoji="1" lang="ja-JP" altLang="en-US" smtClean="0"/>
              <a:t>9</a:t>
            </a:fld>
            <a:endParaRPr kumimoji="1" lang="ja-JP" altLang="en-US"/>
          </a:p>
        </p:txBody>
      </p:sp>
    </p:spTree>
    <p:extLst>
      <p:ext uri="{BB962C8B-B14F-4D97-AF65-F5344CB8AC3E}">
        <p14:creationId xmlns:p14="http://schemas.microsoft.com/office/powerpoint/2010/main" val="3627845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亜熱帯海域の時系列観測点として</a:t>
            </a:r>
            <a:r>
              <a:rPr kumimoji="1" lang="en-US" altLang="ja-JP" dirty="0" smtClean="0"/>
              <a:t>KEO</a:t>
            </a:r>
            <a:r>
              <a:rPr kumimoji="1" lang="ja-JP" altLang="en-US" dirty="0" smtClean="0"/>
              <a:t>を選定した。ここには</a:t>
            </a:r>
            <a:r>
              <a:rPr kumimoji="1" lang="en-US" altLang="ja-JP" dirty="0" smtClean="0"/>
              <a:t>NOAA-PMEL</a:t>
            </a:r>
            <a:r>
              <a:rPr kumimoji="1" lang="ja-JP" altLang="en-US" dirty="0" smtClean="0"/>
              <a:t>の表層ブイが設置してあり、時系列の海上気象データ（風速、気圧、日射量、雨量）、海洋物理データ（水温、塩分、流向流速）の利用が可能である。</a:t>
            </a:r>
            <a:endParaRPr kumimoji="1" lang="ja-JP" altLang="en-US" dirty="0"/>
          </a:p>
        </p:txBody>
      </p:sp>
      <p:sp>
        <p:nvSpPr>
          <p:cNvPr id="4" name="スライド番号プレースホルダー 3"/>
          <p:cNvSpPr>
            <a:spLocks noGrp="1"/>
          </p:cNvSpPr>
          <p:nvPr>
            <p:ph type="sldNum" sz="quarter" idx="10"/>
          </p:nvPr>
        </p:nvSpPr>
        <p:spPr/>
        <p:txBody>
          <a:bodyPr/>
          <a:lstStyle/>
          <a:p>
            <a:fld id="{BB9EE142-4605-D048-BE91-6C1CD54C1DEE}" type="slidenum">
              <a:rPr kumimoji="1" lang="ja-JP" altLang="en-US" smtClean="0"/>
              <a:t>10</a:t>
            </a:fld>
            <a:endParaRPr kumimoji="1" lang="ja-JP" altLang="en-US"/>
          </a:p>
        </p:txBody>
      </p:sp>
    </p:spTree>
    <p:extLst>
      <p:ext uri="{BB962C8B-B14F-4D97-AF65-F5344CB8AC3E}">
        <p14:creationId xmlns:p14="http://schemas.microsoft.com/office/powerpoint/2010/main" val="3627845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pPr>
              <a:defRPr/>
            </a:pPr>
            <a:fld id="{A35829B2-BBD6-E94B-BDB5-EE30E8AFD71F}" type="slidenum">
              <a:rPr lang="en-US" altLang="ja-JP"/>
              <a:pPr>
                <a:defRPr/>
              </a:pPr>
              <a:t>‹#›</a:t>
            </a:fld>
            <a:endParaRPr lang="en-US" altLang="ja-JP"/>
          </a:p>
        </p:txBody>
      </p:sp>
    </p:spTree>
    <p:extLst>
      <p:ext uri="{BB962C8B-B14F-4D97-AF65-F5344CB8AC3E}">
        <p14:creationId xmlns:p14="http://schemas.microsoft.com/office/powerpoint/2010/main" val="4065801581"/>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pPr>
              <a:defRPr/>
            </a:pPr>
            <a:fld id="{4136DC87-3390-AD43-8A1C-51C7B2584EE6}" type="slidenum">
              <a:rPr lang="en-US" altLang="ja-JP"/>
              <a:pPr>
                <a:defRPr/>
              </a:pPr>
              <a:t>‹#›</a:t>
            </a:fld>
            <a:endParaRPr lang="en-US" altLang="ja-JP"/>
          </a:p>
        </p:txBody>
      </p:sp>
    </p:spTree>
    <p:extLst>
      <p:ext uri="{BB962C8B-B14F-4D97-AF65-F5344CB8AC3E}">
        <p14:creationId xmlns:p14="http://schemas.microsoft.com/office/powerpoint/2010/main" val="3644974262"/>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pPr>
              <a:defRPr/>
            </a:pPr>
            <a:fld id="{88BF0467-C3E2-B245-81F8-4AE104BCFAA6}" type="slidenum">
              <a:rPr lang="en-US" altLang="ja-JP"/>
              <a:pPr>
                <a:defRPr/>
              </a:pPr>
              <a:t>‹#›</a:t>
            </a:fld>
            <a:endParaRPr lang="en-US" altLang="ja-JP"/>
          </a:p>
        </p:txBody>
      </p:sp>
    </p:spTree>
    <p:extLst>
      <p:ext uri="{BB962C8B-B14F-4D97-AF65-F5344CB8AC3E}">
        <p14:creationId xmlns:p14="http://schemas.microsoft.com/office/powerpoint/2010/main" val="688773168"/>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pPr>
              <a:defRPr/>
            </a:pPr>
            <a:fld id="{F8B1D2BC-C4EA-5547-8DE2-DA8861417BBD}" type="slidenum">
              <a:rPr lang="en-US" altLang="ja-JP"/>
              <a:pPr>
                <a:defRPr/>
              </a:pPr>
              <a:t>‹#›</a:t>
            </a:fld>
            <a:endParaRPr lang="en-US" altLang="ja-JP"/>
          </a:p>
        </p:txBody>
      </p:sp>
    </p:spTree>
    <p:extLst>
      <p:ext uri="{BB962C8B-B14F-4D97-AF65-F5344CB8AC3E}">
        <p14:creationId xmlns:p14="http://schemas.microsoft.com/office/powerpoint/2010/main" val="3108359"/>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pPr>
              <a:defRPr/>
            </a:pPr>
            <a:fld id="{8E4408DE-0CFC-0946-A254-00DCC7B12C34}" type="slidenum">
              <a:rPr lang="en-US" altLang="ja-JP"/>
              <a:pPr>
                <a:defRPr/>
              </a:pPr>
              <a:t>‹#›</a:t>
            </a:fld>
            <a:endParaRPr lang="en-US" altLang="ja-JP"/>
          </a:p>
        </p:txBody>
      </p:sp>
    </p:spTree>
    <p:extLst>
      <p:ext uri="{BB962C8B-B14F-4D97-AF65-F5344CB8AC3E}">
        <p14:creationId xmlns:p14="http://schemas.microsoft.com/office/powerpoint/2010/main" val="3440989350"/>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pPr>
              <a:defRPr/>
            </a:pPr>
            <a:fld id="{3E9C63E1-1FDE-F54C-89B3-F75DA5F17160}" type="slidenum">
              <a:rPr lang="en-US" altLang="ja-JP"/>
              <a:pPr>
                <a:defRPr/>
              </a:pPr>
              <a:t>‹#›</a:t>
            </a:fld>
            <a:endParaRPr lang="en-US" altLang="ja-JP"/>
          </a:p>
        </p:txBody>
      </p:sp>
    </p:spTree>
    <p:extLst>
      <p:ext uri="{BB962C8B-B14F-4D97-AF65-F5344CB8AC3E}">
        <p14:creationId xmlns:p14="http://schemas.microsoft.com/office/powerpoint/2010/main" val="1769429780"/>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vl1pPr>
          </a:lstStyle>
          <a:p>
            <a:pPr>
              <a:defRPr/>
            </a:pPr>
            <a:fld id="{378C0432-8DF4-3945-A4F1-5D354EBDBDB0}" type="slidenum">
              <a:rPr lang="en-US" altLang="ja-JP"/>
              <a:pPr>
                <a:defRPr/>
              </a:pPr>
              <a:t>‹#›</a:t>
            </a:fld>
            <a:endParaRPr lang="en-US" altLang="ja-JP"/>
          </a:p>
        </p:txBody>
      </p:sp>
    </p:spTree>
    <p:extLst>
      <p:ext uri="{BB962C8B-B14F-4D97-AF65-F5344CB8AC3E}">
        <p14:creationId xmlns:p14="http://schemas.microsoft.com/office/powerpoint/2010/main" val="149342339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vl1pPr>
          </a:lstStyle>
          <a:p>
            <a:pPr>
              <a:defRPr/>
            </a:pPr>
            <a:fld id="{172A87A6-CE47-2148-92D4-FCC1DC4035BB}" type="slidenum">
              <a:rPr lang="en-US" altLang="ja-JP"/>
              <a:pPr>
                <a:defRPr/>
              </a:pPr>
              <a:t>‹#›</a:t>
            </a:fld>
            <a:endParaRPr lang="en-US" altLang="ja-JP"/>
          </a:p>
        </p:txBody>
      </p:sp>
    </p:spTree>
    <p:extLst>
      <p:ext uri="{BB962C8B-B14F-4D97-AF65-F5344CB8AC3E}">
        <p14:creationId xmlns:p14="http://schemas.microsoft.com/office/powerpoint/2010/main" val="3410967350"/>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lvl1pPr>
          </a:lstStyle>
          <a:p>
            <a:pPr>
              <a:defRPr/>
            </a:pPr>
            <a:fld id="{C0374534-734E-194D-A68D-6D70D81B4819}" type="slidenum">
              <a:rPr lang="en-US" altLang="ja-JP"/>
              <a:pPr>
                <a:defRPr/>
              </a:pPr>
              <a:t>‹#›</a:t>
            </a:fld>
            <a:endParaRPr lang="en-US" altLang="ja-JP"/>
          </a:p>
        </p:txBody>
      </p:sp>
    </p:spTree>
    <p:extLst>
      <p:ext uri="{BB962C8B-B14F-4D97-AF65-F5344CB8AC3E}">
        <p14:creationId xmlns:p14="http://schemas.microsoft.com/office/powerpoint/2010/main" val="4195934759"/>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pPr>
              <a:defRPr/>
            </a:pPr>
            <a:fld id="{1FE25293-4389-9746-A293-3D93B185FAFD}" type="slidenum">
              <a:rPr lang="en-US" altLang="ja-JP"/>
              <a:pPr>
                <a:defRPr/>
              </a:pPr>
              <a:t>‹#›</a:t>
            </a:fld>
            <a:endParaRPr lang="en-US" altLang="ja-JP"/>
          </a:p>
        </p:txBody>
      </p:sp>
    </p:spTree>
    <p:extLst>
      <p:ext uri="{BB962C8B-B14F-4D97-AF65-F5344CB8AC3E}">
        <p14:creationId xmlns:p14="http://schemas.microsoft.com/office/powerpoint/2010/main" val="292748631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pPr>
              <a:defRPr/>
            </a:pPr>
            <a:fld id="{55E3AEBB-BE20-C945-AA1A-E44A3BAD678B}" type="slidenum">
              <a:rPr lang="en-US" altLang="ja-JP"/>
              <a:pPr>
                <a:defRPr/>
              </a:pPr>
              <a:t>‹#›</a:t>
            </a:fld>
            <a:endParaRPr lang="en-US" altLang="ja-JP"/>
          </a:p>
        </p:txBody>
      </p:sp>
    </p:spTree>
    <p:extLst>
      <p:ext uri="{BB962C8B-B14F-4D97-AF65-F5344CB8AC3E}">
        <p14:creationId xmlns:p14="http://schemas.microsoft.com/office/powerpoint/2010/main" val="3056686639"/>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81EDA418-E156-FD41-82C8-4628528741F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Lst>
  <p:transition xmlns:p14="http://schemas.microsoft.com/office/powerpoint/2010/main"/>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gif"/><Relationship Id="rId11"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emf"/><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図 3" descr="ST deploy (October 20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0" y="1268760"/>
            <a:ext cx="9144000" cy="954107"/>
          </a:xfrm>
          <a:prstGeom prst="rect">
            <a:avLst/>
          </a:prstGeom>
          <a:noFill/>
        </p:spPr>
        <p:txBody>
          <a:bodyPr>
            <a:spAutoFit/>
          </a:bodyPr>
          <a:lstStyle/>
          <a:p>
            <a:pPr algn="ctr">
              <a:defRPr/>
            </a:pPr>
            <a:r>
              <a:rPr lang="en-US" altLang="ja-JP" sz="2800" b="1" dirty="0" smtClean="0">
                <a:latin typeface="+mn-lt"/>
              </a:rPr>
              <a:t>Detection of Fukushima-derived particulate radio-cesium in the deep of the Western Pacific</a:t>
            </a:r>
            <a:endParaRPr lang="ja-JP" altLang="en-US" sz="2800" b="1" dirty="0">
              <a:latin typeface="+mn-lt"/>
            </a:endParaRPr>
          </a:p>
        </p:txBody>
      </p:sp>
      <p:sp>
        <p:nvSpPr>
          <p:cNvPr id="7" name="テキスト ボックス 6"/>
          <p:cNvSpPr txBox="1"/>
          <p:nvPr/>
        </p:nvSpPr>
        <p:spPr>
          <a:xfrm>
            <a:off x="14991" y="4653136"/>
            <a:ext cx="9144000" cy="830997"/>
          </a:xfrm>
          <a:prstGeom prst="rect">
            <a:avLst/>
          </a:prstGeom>
          <a:noFill/>
        </p:spPr>
        <p:txBody>
          <a:bodyPr>
            <a:spAutoFit/>
          </a:bodyPr>
          <a:lstStyle/>
          <a:p>
            <a:pPr algn="ctr">
              <a:defRPr/>
            </a:pPr>
            <a:r>
              <a:rPr lang="en-US" altLang="ja-JP" b="1" dirty="0" smtClean="0">
                <a:solidFill>
                  <a:srgbClr val="FFA156"/>
                </a:solidFill>
                <a:latin typeface="+mj-lt"/>
              </a:rPr>
              <a:t>JAMSTEC</a:t>
            </a:r>
          </a:p>
          <a:p>
            <a:pPr algn="ctr">
              <a:defRPr/>
            </a:pPr>
            <a:r>
              <a:rPr lang="en-US" altLang="ja-JP" b="1" dirty="0" smtClean="0">
                <a:solidFill>
                  <a:srgbClr val="FFA156"/>
                </a:solidFill>
                <a:latin typeface="+mj-lt"/>
              </a:rPr>
              <a:t>Makio </a:t>
            </a:r>
            <a:r>
              <a:rPr lang="en-US" altLang="ja-JP" b="1" dirty="0">
                <a:solidFill>
                  <a:srgbClr val="FFA156"/>
                </a:solidFill>
                <a:latin typeface="+mj-lt"/>
              </a:rPr>
              <a:t>Honda</a:t>
            </a:r>
            <a:endParaRPr lang="ja-JP" altLang="en-US" b="1" dirty="0">
              <a:solidFill>
                <a:srgbClr val="FFA156"/>
              </a:solidFill>
              <a:latin typeface="+mj-lt"/>
            </a:endParaRPr>
          </a:p>
        </p:txBody>
      </p:sp>
      <p:sp>
        <p:nvSpPr>
          <p:cNvPr id="94212" name="テキスト ボックス 1"/>
          <p:cNvSpPr txBox="1">
            <a:spLocks noChangeArrowheads="1"/>
          </p:cNvSpPr>
          <p:nvPr/>
        </p:nvSpPr>
        <p:spPr bwMode="auto">
          <a:xfrm>
            <a:off x="14442" y="260648"/>
            <a:ext cx="912955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1600" b="1" dirty="0" smtClean="0"/>
              <a:t>OceanSITES2016: 11th Steering committee and 8</a:t>
            </a:r>
            <a:r>
              <a:rPr lang="en-US" altLang="ja-JP" sz="1600" b="1" baseline="30000" dirty="0" smtClean="0"/>
              <a:t>th</a:t>
            </a:r>
            <a:r>
              <a:rPr lang="en-US" altLang="ja-JP" sz="1600" b="1" dirty="0" smtClean="0"/>
              <a:t> Data Management Team meeting</a:t>
            </a:r>
          </a:p>
          <a:p>
            <a:pPr algn="ctr"/>
            <a:r>
              <a:rPr lang="en-US" altLang="ja-JP" sz="1600" b="1" dirty="0" smtClean="0"/>
              <a:t>National Oceanography Centre, Southampton, UK 25 – 29 Mar 2016 </a:t>
            </a:r>
            <a:endParaRPr lang="ja-JP" altLang="en-US" sz="16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図形グループ 3"/>
          <p:cNvGrpSpPr/>
          <p:nvPr/>
        </p:nvGrpSpPr>
        <p:grpSpPr>
          <a:xfrm>
            <a:off x="227581" y="537684"/>
            <a:ext cx="3821009" cy="3680559"/>
            <a:chOff x="0" y="84196"/>
            <a:chExt cx="8611183" cy="6913478"/>
          </a:xfrm>
        </p:grpSpPr>
        <p:grpSp>
          <p:nvGrpSpPr>
            <p:cNvPr id="5" name="図形グループ 4"/>
            <p:cNvGrpSpPr/>
            <p:nvPr/>
          </p:nvGrpSpPr>
          <p:grpSpPr>
            <a:xfrm>
              <a:off x="0" y="84196"/>
              <a:ext cx="8611183" cy="6913478"/>
              <a:chOff x="0" y="84196"/>
              <a:chExt cx="9144000" cy="6913478"/>
            </a:xfrm>
          </p:grpSpPr>
          <p:pic>
            <p:nvPicPr>
              <p:cNvPr id="7" name="図 6"/>
              <p:cNvPicPr>
                <a:picLocks noChangeAspect="1"/>
              </p:cNvPicPr>
              <p:nvPr/>
            </p:nvPicPr>
            <p:blipFill>
              <a:blip r:embed="rId3"/>
              <a:stretch>
                <a:fillRect/>
              </a:stretch>
            </p:blipFill>
            <p:spPr>
              <a:xfrm>
                <a:off x="0" y="84196"/>
                <a:ext cx="9144000" cy="6913478"/>
              </a:xfrm>
              <a:prstGeom prst="rect">
                <a:avLst/>
              </a:prstGeom>
            </p:spPr>
          </p:pic>
          <p:sp>
            <p:nvSpPr>
              <p:cNvPr id="8" name="円/楕円 7"/>
              <p:cNvSpPr/>
              <p:nvPr/>
            </p:nvSpPr>
            <p:spPr>
              <a:xfrm>
                <a:off x="4291993" y="4209453"/>
                <a:ext cx="305731" cy="23516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 name="テキスト ボックス 5"/>
            <p:cNvSpPr txBox="1"/>
            <p:nvPr/>
          </p:nvSpPr>
          <p:spPr>
            <a:xfrm>
              <a:off x="3968987" y="3929249"/>
              <a:ext cx="1160819" cy="531975"/>
            </a:xfrm>
            <a:prstGeom prst="rect">
              <a:avLst/>
            </a:prstGeom>
            <a:noFill/>
          </p:spPr>
          <p:txBody>
            <a:bodyPr wrap="none" rtlCol="0">
              <a:spAutoFit/>
            </a:bodyPr>
            <a:lstStyle/>
            <a:p>
              <a:r>
                <a:rPr kumimoji="1" lang="ja-JP" altLang="en-US" b="1" dirty="0" smtClean="0">
                  <a:solidFill>
                    <a:schemeClr val="bg1"/>
                  </a:solidFill>
                  <a:latin typeface="Helvetica"/>
                  <a:cs typeface="Helvetica"/>
                </a:rPr>
                <a:t>　</a:t>
              </a:r>
              <a:r>
                <a:rPr kumimoji="1" lang="en-US" altLang="ja-JP" b="1" dirty="0" smtClean="0">
                  <a:solidFill>
                    <a:schemeClr val="bg1"/>
                  </a:solidFill>
                  <a:latin typeface="Helvetica"/>
                  <a:cs typeface="Helvetica"/>
                </a:rPr>
                <a:t>KEO</a:t>
              </a:r>
              <a:endParaRPr kumimoji="1" lang="ja-JP" altLang="en-US" b="1" dirty="0">
                <a:solidFill>
                  <a:schemeClr val="bg1"/>
                </a:solidFill>
                <a:latin typeface="Helvetica"/>
                <a:cs typeface="Helvetica"/>
              </a:endParaRPr>
            </a:p>
          </p:txBody>
        </p:sp>
      </p:grpSp>
      <p:pic>
        <p:nvPicPr>
          <p:cNvPr id="9" name="図 8"/>
          <p:cNvPicPr>
            <a:picLocks noChangeAspect="1"/>
          </p:cNvPicPr>
          <p:nvPr/>
        </p:nvPicPr>
        <p:blipFill>
          <a:blip r:embed="rId4"/>
          <a:stretch>
            <a:fillRect/>
          </a:stretch>
        </p:blipFill>
        <p:spPr>
          <a:xfrm>
            <a:off x="820777" y="4233636"/>
            <a:ext cx="2435042" cy="2622839"/>
          </a:xfrm>
          <a:prstGeom prst="rect">
            <a:avLst/>
          </a:prstGeom>
          <a:ln w="28575" cmpd="sng">
            <a:noFill/>
          </a:ln>
        </p:spPr>
      </p:pic>
      <p:pic>
        <p:nvPicPr>
          <p:cNvPr id="10" name="Picture 2" descr="KEO 2015"/>
          <p:cNvPicPr>
            <a:picLocks noChangeAspect="1" noChangeArrowheads="1"/>
          </p:cNvPicPr>
          <p:nvPr/>
        </p:nvPicPr>
        <p:blipFill>
          <a:blip r:embed="rId5">
            <a:lum bright="-28000" contrast="-37000"/>
            <a:extLst>
              <a:ext uri="{28A0092B-C50C-407E-A947-70E740481C1C}">
                <a14:useLocalDpi xmlns:a14="http://schemas.microsoft.com/office/drawing/2010/main" val="0"/>
              </a:ext>
            </a:extLst>
          </a:blip>
          <a:srcRect/>
          <a:stretch>
            <a:fillRect/>
          </a:stretch>
        </p:blipFill>
        <p:spPr bwMode="auto">
          <a:xfrm>
            <a:off x="4172481" y="434678"/>
            <a:ext cx="4851990" cy="63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6"/>
          <p:cNvSpPr txBox="1">
            <a:spLocks noChangeArrowheads="1"/>
          </p:cNvSpPr>
          <p:nvPr/>
        </p:nvSpPr>
        <p:spPr bwMode="auto">
          <a:xfrm>
            <a:off x="0" y="-26988"/>
            <a:ext cx="9144000" cy="461665"/>
          </a:xfrm>
          <a:prstGeom prst="rect">
            <a:avLst/>
          </a:prstGeom>
          <a:solidFill>
            <a:srgbClr val="FF5254"/>
          </a:solidFill>
          <a:ln>
            <a:noFill/>
          </a:ln>
          <a:effectLst>
            <a:outerShdw blurRad="50800" dist="38100" dir="5400000" algn="t" rotWithShape="0">
              <a:prstClr val="black">
                <a:alpha val="40000"/>
              </a:prstClr>
            </a:outerShdw>
          </a:effec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defRPr/>
            </a:pPr>
            <a:r>
              <a:rPr lang="en-US" altLang="ja-JP" b="1" dirty="0" smtClean="0">
                <a:solidFill>
                  <a:schemeClr val="bg1"/>
                </a:solidFill>
                <a:latin typeface="メイリオ"/>
                <a:ea typeface="メイリオ"/>
                <a:cs typeface="メイリオ"/>
              </a:rPr>
              <a:t>Station KEO (NOAA PMEL surface buoy)</a:t>
            </a:r>
          </a:p>
        </p:txBody>
      </p:sp>
      <p:sp>
        <p:nvSpPr>
          <p:cNvPr id="13" name="テキスト ボックス 12"/>
          <p:cNvSpPr txBox="1"/>
          <p:nvPr/>
        </p:nvSpPr>
        <p:spPr>
          <a:xfrm>
            <a:off x="2286756" y="2966755"/>
            <a:ext cx="992579" cy="246221"/>
          </a:xfrm>
          <a:prstGeom prst="rect">
            <a:avLst/>
          </a:prstGeom>
          <a:noFill/>
        </p:spPr>
        <p:txBody>
          <a:bodyPr wrap="none" rtlCol="0">
            <a:spAutoFit/>
          </a:bodyPr>
          <a:lstStyle/>
          <a:p>
            <a:r>
              <a:rPr kumimoji="1" lang="en-US" altLang="ja-JP" sz="1000" b="1" dirty="0" smtClean="0">
                <a:solidFill>
                  <a:schemeClr val="bg1"/>
                </a:solidFill>
              </a:rPr>
              <a:t>(32.4N/144.4E)</a:t>
            </a:r>
            <a:endParaRPr kumimoji="1" lang="ja-JP" altLang="en-US" sz="1000" b="1" dirty="0">
              <a:solidFill>
                <a:schemeClr val="bg1"/>
              </a:solidFill>
            </a:endParaRPr>
          </a:p>
        </p:txBody>
      </p:sp>
      <p:sp>
        <p:nvSpPr>
          <p:cNvPr id="14" name="テキスト ボックス 13"/>
          <p:cNvSpPr txBox="1"/>
          <p:nvPr/>
        </p:nvSpPr>
        <p:spPr>
          <a:xfrm>
            <a:off x="2050013" y="3240903"/>
            <a:ext cx="890926" cy="246221"/>
          </a:xfrm>
          <a:prstGeom prst="rect">
            <a:avLst/>
          </a:prstGeom>
          <a:noFill/>
        </p:spPr>
        <p:txBody>
          <a:bodyPr wrap="none" rtlCol="0">
            <a:spAutoFit/>
          </a:bodyPr>
          <a:lstStyle/>
          <a:p>
            <a:r>
              <a:rPr kumimoji="1" lang="en-US" altLang="ja-JP" sz="1000" b="1" dirty="0" smtClean="0">
                <a:solidFill>
                  <a:srgbClr val="FF0000"/>
                </a:solidFill>
              </a:rPr>
              <a:t>(30.0N/145E)</a:t>
            </a:r>
            <a:endParaRPr kumimoji="1" lang="ja-JP" altLang="en-US" sz="1000" b="1" dirty="0">
              <a:solidFill>
                <a:srgbClr val="FF0000"/>
              </a:solidFill>
            </a:endParaRPr>
          </a:p>
        </p:txBody>
      </p:sp>
    </p:spTree>
    <p:extLst>
      <p:ext uri="{BB962C8B-B14F-4D97-AF65-F5344CB8AC3E}">
        <p14:creationId xmlns:p14="http://schemas.microsoft.com/office/powerpoint/2010/main" val="39974172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118397" y="3584521"/>
            <a:ext cx="8846309" cy="2908814"/>
          </a:xfrm>
          <a:prstGeom prst="rect">
            <a:avLst/>
          </a:prstGeom>
        </p:spPr>
      </p:pic>
      <p:pic>
        <p:nvPicPr>
          <p:cNvPr id="6" name="図 5" descr="NOAA KEO buoy data(2014-2015).pdf"/>
          <p:cNvPicPr>
            <a:picLocks noChangeAspect="1"/>
          </p:cNvPicPr>
          <p:nvPr/>
        </p:nvPicPr>
        <p:blipFill rotWithShape="1">
          <a:blip r:embed="rId4">
            <a:extLst>
              <a:ext uri="{28A0092B-C50C-407E-A947-70E740481C1C}">
                <a14:useLocalDpi xmlns:a14="http://schemas.microsoft.com/office/drawing/2010/main" val="0"/>
              </a:ext>
            </a:extLst>
          </a:blip>
          <a:srcRect l="8922" t="17583" r="40303" b="62216"/>
          <a:stretch/>
        </p:blipFill>
        <p:spPr>
          <a:xfrm>
            <a:off x="0" y="302431"/>
            <a:ext cx="8964707" cy="3467025"/>
          </a:xfrm>
          <a:prstGeom prst="rect">
            <a:avLst/>
          </a:prstGeom>
        </p:spPr>
      </p:pic>
      <p:sp>
        <p:nvSpPr>
          <p:cNvPr id="15" name="テキスト ボックス 14"/>
          <p:cNvSpPr txBox="1"/>
          <p:nvPr/>
        </p:nvSpPr>
        <p:spPr>
          <a:xfrm>
            <a:off x="1142680" y="4663319"/>
            <a:ext cx="1544780" cy="307777"/>
          </a:xfrm>
          <a:prstGeom prst="rect">
            <a:avLst/>
          </a:prstGeom>
          <a:solidFill>
            <a:schemeClr val="bg1"/>
          </a:solidFill>
          <a:ln>
            <a:solidFill>
              <a:srgbClr val="000000"/>
            </a:solidFill>
          </a:ln>
        </p:spPr>
        <p:txBody>
          <a:bodyPr wrap="none" rtlCol="0">
            <a:spAutoFit/>
          </a:bodyPr>
          <a:lstStyle/>
          <a:p>
            <a:r>
              <a:rPr lang="en-US" altLang="ja-JP" sz="1400" b="1" dirty="0" smtClean="0"/>
              <a:t>JAMSTE-ST data</a:t>
            </a:r>
            <a:endParaRPr kumimoji="1" lang="ja-JP" altLang="en-US" sz="1400" b="1" dirty="0"/>
          </a:p>
        </p:txBody>
      </p:sp>
      <p:sp>
        <p:nvSpPr>
          <p:cNvPr id="21" name="テキスト ボックス 20"/>
          <p:cNvSpPr txBox="1"/>
          <p:nvPr/>
        </p:nvSpPr>
        <p:spPr>
          <a:xfrm>
            <a:off x="1024874" y="6429951"/>
            <a:ext cx="615817" cy="307777"/>
          </a:xfrm>
          <a:prstGeom prst="rect">
            <a:avLst/>
          </a:prstGeom>
          <a:noFill/>
        </p:spPr>
        <p:txBody>
          <a:bodyPr wrap="none" rtlCol="0">
            <a:spAutoFit/>
          </a:bodyPr>
          <a:lstStyle/>
          <a:p>
            <a:r>
              <a:rPr kumimoji="1" lang="en-US" altLang="ja-JP" sz="1400" b="1" dirty="0" smtClean="0">
                <a:latin typeface="+mj-lt"/>
              </a:rPr>
              <a:t>2014</a:t>
            </a:r>
            <a:endParaRPr kumimoji="1" lang="ja-JP" altLang="en-US" sz="1400" b="1" dirty="0">
              <a:latin typeface="+mj-lt"/>
            </a:endParaRPr>
          </a:p>
        </p:txBody>
      </p:sp>
      <p:sp>
        <p:nvSpPr>
          <p:cNvPr id="22" name="テキスト ボックス 21"/>
          <p:cNvSpPr txBox="1"/>
          <p:nvPr/>
        </p:nvSpPr>
        <p:spPr>
          <a:xfrm>
            <a:off x="4423698" y="6438845"/>
            <a:ext cx="615817" cy="307777"/>
          </a:xfrm>
          <a:prstGeom prst="rect">
            <a:avLst/>
          </a:prstGeom>
          <a:noFill/>
        </p:spPr>
        <p:txBody>
          <a:bodyPr wrap="none" rtlCol="0">
            <a:spAutoFit/>
          </a:bodyPr>
          <a:lstStyle/>
          <a:p>
            <a:r>
              <a:rPr kumimoji="1" lang="en-US" altLang="ja-JP" sz="1400" b="1" dirty="0" smtClean="0">
                <a:latin typeface="+mj-lt"/>
              </a:rPr>
              <a:t>2015</a:t>
            </a:r>
            <a:endParaRPr kumimoji="1" lang="ja-JP" altLang="en-US" sz="1400" b="1" dirty="0">
              <a:latin typeface="+mj-lt"/>
            </a:endParaRPr>
          </a:p>
        </p:txBody>
      </p:sp>
      <p:pic>
        <p:nvPicPr>
          <p:cNvPr id="2" name="図 1"/>
          <p:cNvPicPr>
            <a:picLocks noChangeAspect="1"/>
          </p:cNvPicPr>
          <p:nvPr/>
        </p:nvPicPr>
        <p:blipFill rotWithShape="1">
          <a:blip r:embed="rId5"/>
          <a:srcRect l="5433" t="5856" r="5530" b="9274"/>
          <a:stretch/>
        </p:blipFill>
        <p:spPr>
          <a:xfrm>
            <a:off x="-1" y="271157"/>
            <a:ext cx="8964707" cy="3735764"/>
          </a:xfrm>
          <a:prstGeom prst="rect">
            <a:avLst/>
          </a:prstGeom>
        </p:spPr>
      </p:pic>
      <p:grpSp>
        <p:nvGrpSpPr>
          <p:cNvPr id="12" name="図形グループ 11"/>
          <p:cNvGrpSpPr/>
          <p:nvPr/>
        </p:nvGrpSpPr>
        <p:grpSpPr>
          <a:xfrm>
            <a:off x="1054252" y="1421014"/>
            <a:ext cx="1172879" cy="400110"/>
            <a:chOff x="1190542" y="1578575"/>
            <a:chExt cx="1160397" cy="400110"/>
          </a:xfrm>
        </p:grpSpPr>
        <p:sp>
          <p:nvSpPr>
            <p:cNvPr id="9" name="テキスト ボックス 8"/>
            <p:cNvSpPr txBox="1"/>
            <p:nvPr/>
          </p:nvSpPr>
          <p:spPr>
            <a:xfrm>
              <a:off x="1190542" y="1578575"/>
              <a:ext cx="872450" cy="400110"/>
            </a:xfrm>
            <a:prstGeom prst="rect">
              <a:avLst/>
            </a:prstGeom>
            <a:solidFill>
              <a:schemeClr val="bg1"/>
            </a:solidFill>
            <a:ln>
              <a:solidFill>
                <a:srgbClr val="000000"/>
              </a:solidFill>
            </a:ln>
          </p:spPr>
          <p:txBody>
            <a:bodyPr wrap="square" rtlCol="0">
              <a:spAutoFit/>
            </a:bodyPr>
            <a:lstStyle/>
            <a:p>
              <a:r>
                <a:rPr kumimoji="1" lang="en-US" altLang="ja-JP" sz="1000" b="1" dirty="0" smtClean="0"/>
                <a:t>#14</a:t>
              </a:r>
            </a:p>
            <a:p>
              <a:r>
                <a:rPr kumimoji="1" lang="en-US" altLang="ja-JP" sz="1000" b="1" dirty="0" smtClean="0"/>
                <a:t>FENGSHEN</a:t>
              </a:r>
            </a:p>
          </p:txBody>
        </p:sp>
        <p:cxnSp>
          <p:nvCxnSpPr>
            <p:cNvPr id="3" name="直線矢印コネクタ 2"/>
            <p:cNvCxnSpPr/>
            <p:nvPr/>
          </p:nvCxnSpPr>
          <p:spPr>
            <a:xfrm>
              <a:off x="2062992" y="1578575"/>
              <a:ext cx="287947" cy="0"/>
            </a:xfrm>
            <a:prstGeom prst="straightConnector1">
              <a:avLst/>
            </a:prstGeom>
            <a:ln w="952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13" name="図形グループ 12"/>
          <p:cNvGrpSpPr/>
          <p:nvPr/>
        </p:nvGrpSpPr>
        <p:grpSpPr>
          <a:xfrm>
            <a:off x="2680060" y="1657040"/>
            <a:ext cx="1174624" cy="400110"/>
            <a:chOff x="2789029" y="1578575"/>
            <a:chExt cx="1341076" cy="400110"/>
          </a:xfrm>
        </p:grpSpPr>
        <p:sp>
          <p:nvSpPr>
            <p:cNvPr id="10" name="テキスト ボックス 9"/>
            <p:cNvSpPr txBox="1"/>
            <p:nvPr/>
          </p:nvSpPr>
          <p:spPr>
            <a:xfrm>
              <a:off x="3076976" y="1578575"/>
              <a:ext cx="1053129" cy="400110"/>
            </a:xfrm>
            <a:prstGeom prst="rect">
              <a:avLst/>
            </a:prstGeom>
            <a:solidFill>
              <a:schemeClr val="bg1"/>
            </a:solidFill>
            <a:ln>
              <a:solidFill>
                <a:srgbClr val="000000"/>
              </a:solidFill>
            </a:ln>
          </p:spPr>
          <p:txBody>
            <a:bodyPr wrap="square" rtlCol="0">
              <a:spAutoFit/>
            </a:bodyPr>
            <a:lstStyle/>
            <a:p>
              <a:r>
                <a:rPr kumimoji="1" lang="en-US" altLang="ja-JP" sz="1000" b="1" dirty="0" smtClean="0"/>
                <a:t>#17</a:t>
              </a:r>
            </a:p>
            <a:p>
              <a:r>
                <a:rPr kumimoji="1" lang="en-US" altLang="ja-JP" sz="1000" b="1" dirty="0" smtClean="0"/>
                <a:t>KAMMURI</a:t>
              </a:r>
            </a:p>
          </p:txBody>
        </p:sp>
        <p:cxnSp>
          <p:nvCxnSpPr>
            <p:cNvPr id="11" name="直線矢印コネクタ 10"/>
            <p:cNvCxnSpPr/>
            <p:nvPr/>
          </p:nvCxnSpPr>
          <p:spPr>
            <a:xfrm flipH="1">
              <a:off x="2789029" y="1578575"/>
              <a:ext cx="287947" cy="0"/>
            </a:xfrm>
            <a:prstGeom prst="straightConnector1">
              <a:avLst/>
            </a:prstGeom>
            <a:ln w="952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5" name="図形グループ 4"/>
          <p:cNvGrpSpPr/>
          <p:nvPr/>
        </p:nvGrpSpPr>
        <p:grpSpPr>
          <a:xfrm>
            <a:off x="3378864" y="1483990"/>
            <a:ext cx="1319544" cy="400110"/>
            <a:chOff x="3010320" y="1593206"/>
            <a:chExt cx="1175617" cy="400110"/>
          </a:xfrm>
        </p:grpSpPr>
        <p:sp>
          <p:nvSpPr>
            <p:cNvPr id="25" name="テキスト ボックス 24"/>
            <p:cNvSpPr txBox="1"/>
            <p:nvPr/>
          </p:nvSpPr>
          <p:spPr>
            <a:xfrm>
              <a:off x="3642637" y="1593206"/>
              <a:ext cx="543300" cy="400110"/>
            </a:xfrm>
            <a:prstGeom prst="rect">
              <a:avLst/>
            </a:prstGeom>
            <a:solidFill>
              <a:schemeClr val="bg1"/>
            </a:solidFill>
            <a:ln>
              <a:solidFill>
                <a:srgbClr val="000000"/>
              </a:solidFill>
            </a:ln>
          </p:spPr>
          <p:txBody>
            <a:bodyPr wrap="square" rtlCol="0">
              <a:spAutoFit/>
            </a:bodyPr>
            <a:lstStyle/>
            <a:p>
              <a:r>
                <a:rPr kumimoji="1" lang="en-US" altLang="ja-JP" sz="1000" b="1" dirty="0" smtClean="0"/>
                <a:t>#20</a:t>
              </a:r>
            </a:p>
            <a:p>
              <a:r>
                <a:rPr kumimoji="1" lang="en-US" altLang="ja-JP" sz="1000" b="1" dirty="0" smtClean="0"/>
                <a:t>NURI</a:t>
              </a:r>
            </a:p>
          </p:txBody>
        </p:sp>
        <p:cxnSp>
          <p:nvCxnSpPr>
            <p:cNvPr id="26" name="直線矢印コネクタ 25"/>
            <p:cNvCxnSpPr/>
            <p:nvPr/>
          </p:nvCxnSpPr>
          <p:spPr>
            <a:xfrm flipH="1">
              <a:off x="3010320" y="1593206"/>
              <a:ext cx="783676" cy="0"/>
            </a:xfrm>
            <a:prstGeom prst="straightConnector1">
              <a:avLst/>
            </a:prstGeom>
            <a:ln w="952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14" name="テキスト ボックス 13"/>
          <p:cNvSpPr txBox="1"/>
          <p:nvPr/>
        </p:nvSpPr>
        <p:spPr>
          <a:xfrm>
            <a:off x="1054252" y="449344"/>
            <a:ext cx="2015116" cy="307777"/>
          </a:xfrm>
          <a:prstGeom prst="rect">
            <a:avLst/>
          </a:prstGeom>
          <a:noFill/>
          <a:ln>
            <a:solidFill>
              <a:srgbClr val="000000"/>
            </a:solidFill>
          </a:ln>
        </p:spPr>
        <p:txBody>
          <a:bodyPr wrap="none" rtlCol="0">
            <a:spAutoFit/>
          </a:bodyPr>
          <a:lstStyle/>
          <a:p>
            <a:r>
              <a:rPr lang="en-US" altLang="ja-JP" sz="1400" b="1" dirty="0" smtClean="0"/>
              <a:t>NOAA-KEO buoy data</a:t>
            </a:r>
            <a:endParaRPr kumimoji="1" lang="ja-JP" altLang="en-US" sz="1400" b="1" dirty="0"/>
          </a:p>
        </p:txBody>
      </p:sp>
      <p:sp>
        <p:nvSpPr>
          <p:cNvPr id="29" name="Text Box 26"/>
          <p:cNvSpPr txBox="1">
            <a:spLocks noChangeArrowheads="1"/>
          </p:cNvSpPr>
          <p:nvPr/>
        </p:nvSpPr>
        <p:spPr bwMode="auto">
          <a:xfrm>
            <a:off x="0" y="-16027"/>
            <a:ext cx="9144000" cy="369332"/>
          </a:xfrm>
          <a:prstGeom prst="rect">
            <a:avLst/>
          </a:prstGeom>
          <a:solidFill>
            <a:srgbClr val="FF5254"/>
          </a:solidFill>
          <a:ln>
            <a:noFill/>
          </a:ln>
          <a:effectLst>
            <a:outerShdw blurRad="50800" dist="38100" dir="5400000" algn="t" rotWithShape="0">
              <a:prstClr val="black">
                <a:alpha val="40000"/>
              </a:prstClr>
            </a:outerShdw>
          </a:effec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defRPr/>
            </a:pPr>
            <a:r>
              <a:rPr lang="en-US" altLang="ja-JP" sz="1800" b="1" dirty="0" smtClean="0">
                <a:solidFill>
                  <a:schemeClr val="bg1"/>
                </a:solidFill>
              </a:rPr>
              <a:t>Coupling of Meteorological / Physical-Chemical Oceanography: Synergy effect</a:t>
            </a:r>
          </a:p>
        </p:txBody>
      </p:sp>
      <p:pic>
        <p:nvPicPr>
          <p:cNvPr id="4" name="図 3"/>
          <p:cNvPicPr>
            <a:picLocks noChangeAspect="1"/>
          </p:cNvPicPr>
          <p:nvPr/>
        </p:nvPicPr>
        <p:blipFill>
          <a:blip r:embed="rId6"/>
          <a:stretch>
            <a:fillRect/>
          </a:stretch>
        </p:blipFill>
        <p:spPr>
          <a:xfrm>
            <a:off x="754137" y="2095928"/>
            <a:ext cx="7691693" cy="2021954"/>
          </a:xfrm>
          <a:prstGeom prst="rect">
            <a:avLst/>
          </a:prstGeom>
        </p:spPr>
      </p:pic>
      <p:sp>
        <p:nvSpPr>
          <p:cNvPr id="7" name="テキスト ボックス 6"/>
          <p:cNvSpPr txBox="1"/>
          <p:nvPr/>
        </p:nvSpPr>
        <p:spPr>
          <a:xfrm>
            <a:off x="4258483" y="2392362"/>
            <a:ext cx="582211" cy="307777"/>
          </a:xfrm>
          <a:prstGeom prst="rect">
            <a:avLst/>
          </a:prstGeom>
          <a:noFill/>
        </p:spPr>
        <p:txBody>
          <a:bodyPr wrap="none" rtlCol="0">
            <a:spAutoFit/>
          </a:bodyPr>
          <a:lstStyle/>
          <a:p>
            <a:r>
              <a:rPr lang="en-US" altLang="ja-JP" sz="1400" b="1" dirty="0" smtClean="0"/>
              <a:t>SSHA</a:t>
            </a:r>
            <a:endParaRPr kumimoji="1" lang="ja-JP" altLang="en-US" sz="1400" b="1" dirty="0"/>
          </a:p>
        </p:txBody>
      </p:sp>
    </p:spTree>
    <p:extLst>
      <p:ext uri="{BB962C8B-B14F-4D97-AF65-F5344CB8AC3E}">
        <p14:creationId xmlns:p14="http://schemas.microsoft.com/office/powerpoint/2010/main" val="41787038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6"/>
          <p:cNvSpPr txBox="1">
            <a:spLocks noChangeArrowheads="1"/>
          </p:cNvSpPr>
          <p:nvPr/>
        </p:nvSpPr>
        <p:spPr bwMode="auto">
          <a:xfrm>
            <a:off x="0" y="-26988"/>
            <a:ext cx="9144000" cy="461665"/>
          </a:xfrm>
          <a:prstGeom prst="rect">
            <a:avLst/>
          </a:prstGeom>
          <a:solidFill>
            <a:srgbClr val="FF5254"/>
          </a:solidFill>
          <a:ln>
            <a:noFill/>
          </a:ln>
          <a:effectLst>
            <a:outerShdw blurRad="50800" dist="38100" dir="5400000" algn="t" rotWithShape="0">
              <a:prstClr val="black">
                <a:alpha val="40000"/>
              </a:prstClr>
            </a:outerShdw>
          </a:effec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defRPr/>
            </a:pPr>
            <a:r>
              <a:rPr lang="en-US" altLang="ja-JP" b="1" dirty="0" smtClean="0">
                <a:solidFill>
                  <a:schemeClr val="bg1"/>
                </a:solidFill>
                <a:latin typeface="メイリオ"/>
                <a:ea typeface="メイリオ"/>
                <a:cs typeface="メイリオ"/>
              </a:rPr>
              <a:t>JAMSTEC </a:t>
            </a:r>
            <a:r>
              <a:rPr lang="en-US" altLang="ja-JP" b="1" dirty="0" err="1" smtClean="0">
                <a:solidFill>
                  <a:schemeClr val="bg1"/>
                </a:solidFill>
                <a:latin typeface="メイリオ"/>
                <a:ea typeface="メイリオ"/>
                <a:cs typeface="メイリオ"/>
              </a:rPr>
              <a:t>OceanSITES</a:t>
            </a:r>
            <a:r>
              <a:rPr lang="en-US" altLang="ja-JP" b="1" dirty="0" smtClean="0">
                <a:solidFill>
                  <a:schemeClr val="bg1"/>
                </a:solidFill>
                <a:latin typeface="メイリオ"/>
                <a:ea typeface="メイリオ"/>
                <a:cs typeface="メイリオ"/>
              </a:rPr>
              <a:t> related mooring system</a:t>
            </a:r>
          </a:p>
        </p:txBody>
      </p:sp>
      <p:grpSp>
        <p:nvGrpSpPr>
          <p:cNvPr id="9" name="図形グループ 8"/>
          <p:cNvGrpSpPr/>
          <p:nvPr/>
        </p:nvGrpSpPr>
        <p:grpSpPr>
          <a:xfrm>
            <a:off x="0" y="764704"/>
            <a:ext cx="9144000" cy="5606716"/>
            <a:chOff x="2411760" y="2348880"/>
            <a:chExt cx="9144000" cy="5606716"/>
          </a:xfrm>
        </p:grpSpPr>
        <p:pic>
          <p:nvPicPr>
            <p:cNvPr id="3" name="図 2" descr="oceansites_cur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2348880"/>
              <a:ext cx="9144000" cy="5606716"/>
            </a:xfrm>
            <a:prstGeom prst="rect">
              <a:avLst/>
            </a:prstGeom>
          </p:spPr>
        </p:pic>
        <p:sp>
          <p:nvSpPr>
            <p:cNvPr id="6" name="テキスト ボックス 5"/>
            <p:cNvSpPr txBox="1"/>
            <p:nvPr/>
          </p:nvSpPr>
          <p:spPr>
            <a:xfrm>
              <a:off x="6047656" y="3356992"/>
              <a:ext cx="432048" cy="276999"/>
            </a:xfrm>
            <a:prstGeom prst="rect">
              <a:avLst/>
            </a:prstGeom>
            <a:solidFill>
              <a:schemeClr val="bg1"/>
            </a:solidFill>
            <a:ln>
              <a:solidFill>
                <a:schemeClr val="tx1"/>
              </a:solidFill>
            </a:ln>
          </p:spPr>
          <p:txBody>
            <a:bodyPr wrap="square" rtlCol="0">
              <a:spAutoFit/>
            </a:bodyPr>
            <a:lstStyle/>
            <a:p>
              <a:r>
                <a:rPr kumimoji="1" lang="en-US" altLang="ja-JP" sz="1200" b="1" dirty="0" smtClean="0"/>
                <a:t>K2</a:t>
              </a:r>
              <a:endParaRPr kumimoji="1" lang="ja-JP" altLang="en-US" sz="1200" b="1" dirty="0"/>
            </a:p>
          </p:txBody>
        </p:sp>
        <p:sp>
          <p:nvSpPr>
            <p:cNvPr id="19" name="テキスト ボックス 18"/>
            <p:cNvSpPr txBox="1"/>
            <p:nvPr/>
          </p:nvSpPr>
          <p:spPr>
            <a:xfrm>
              <a:off x="5687616" y="3789040"/>
              <a:ext cx="539552" cy="276999"/>
            </a:xfrm>
            <a:prstGeom prst="rect">
              <a:avLst/>
            </a:prstGeom>
            <a:solidFill>
              <a:schemeClr val="bg1"/>
            </a:solidFill>
            <a:ln>
              <a:solidFill>
                <a:schemeClr val="tx1"/>
              </a:solidFill>
            </a:ln>
          </p:spPr>
          <p:txBody>
            <a:bodyPr wrap="square" rtlCol="0">
              <a:spAutoFit/>
            </a:bodyPr>
            <a:lstStyle/>
            <a:p>
              <a:r>
                <a:rPr kumimoji="1" lang="en-US" altLang="ja-JP" sz="1200" b="1" dirty="0" smtClean="0"/>
                <a:t>KEO</a:t>
              </a:r>
              <a:endParaRPr kumimoji="1" lang="ja-JP" altLang="en-US" sz="1200" b="1" dirty="0"/>
            </a:p>
          </p:txBody>
        </p:sp>
        <p:sp>
          <p:nvSpPr>
            <p:cNvPr id="7" name="円/楕円 6"/>
            <p:cNvSpPr/>
            <p:nvPr/>
          </p:nvSpPr>
          <p:spPr bwMode="auto">
            <a:xfrm>
              <a:off x="5472104" y="3897056"/>
              <a:ext cx="108008" cy="108008"/>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0" name="円/楕円 19"/>
            <p:cNvSpPr/>
            <p:nvPr/>
          </p:nvSpPr>
          <p:spPr bwMode="auto">
            <a:xfrm>
              <a:off x="5832144" y="3465008"/>
              <a:ext cx="108008" cy="108008"/>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13" name="円/楕円 12"/>
          <p:cNvSpPr/>
          <p:nvPr/>
        </p:nvSpPr>
        <p:spPr bwMode="auto">
          <a:xfrm>
            <a:off x="3311864" y="3032960"/>
            <a:ext cx="108008" cy="108008"/>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 name="円/楕円 13"/>
          <p:cNvSpPr/>
          <p:nvPr/>
        </p:nvSpPr>
        <p:spPr bwMode="auto">
          <a:xfrm>
            <a:off x="1871704" y="3140968"/>
            <a:ext cx="108008" cy="108008"/>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テキスト ボックス 14"/>
          <p:cNvSpPr txBox="1"/>
          <p:nvPr/>
        </p:nvSpPr>
        <p:spPr>
          <a:xfrm>
            <a:off x="1475656" y="3284984"/>
            <a:ext cx="864096" cy="461665"/>
          </a:xfrm>
          <a:prstGeom prst="rect">
            <a:avLst/>
          </a:prstGeom>
          <a:noFill/>
          <a:ln>
            <a:solidFill>
              <a:schemeClr val="tx1"/>
            </a:solidFill>
          </a:ln>
        </p:spPr>
        <p:txBody>
          <a:bodyPr wrap="square" rtlCol="0">
            <a:spAutoFit/>
          </a:bodyPr>
          <a:lstStyle/>
          <a:p>
            <a:pPr algn="ctr"/>
            <a:r>
              <a:rPr kumimoji="1" lang="en-US" altLang="ja-JP" sz="1200" b="1" dirty="0" smtClean="0"/>
              <a:t>TRITON 5S95E</a:t>
            </a:r>
            <a:endParaRPr kumimoji="1" lang="ja-JP" altLang="en-US" sz="1200" b="1" dirty="0"/>
          </a:p>
        </p:txBody>
      </p:sp>
      <p:sp>
        <p:nvSpPr>
          <p:cNvPr id="16" name="テキスト ボックス 15"/>
          <p:cNvSpPr txBox="1"/>
          <p:nvPr/>
        </p:nvSpPr>
        <p:spPr>
          <a:xfrm>
            <a:off x="3491880" y="2852936"/>
            <a:ext cx="864096" cy="461665"/>
          </a:xfrm>
          <a:prstGeom prst="rect">
            <a:avLst/>
          </a:prstGeom>
          <a:noFill/>
          <a:ln>
            <a:solidFill>
              <a:schemeClr val="tx1"/>
            </a:solidFill>
          </a:ln>
        </p:spPr>
        <p:txBody>
          <a:bodyPr wrap="square" rtlCol="0">
            <a:spAutoFit/>
          </a:bodyPr>
          <a:lstStyle/>
          <a:p>
            <a:pPr algn="ctr"/>
            <a:r>
              <a:rPr kumimoji="1" lang="en-US" altLang="ja-JP" sz="1200" b="1" dirty="0" smtClean="0"/>
              <a:t>TRITON 0N156E</a:t>
            </a:r>
            <a:endParaRPr kumimoji="1" lang="ja-JP" altLang="en-US" sz="1200" b="1" dirty="0"/>
          </a:p>
        </p:txBody>
      </p:sp>
    </p:spTree>
    <p:extLst>
      <p:ext uri="{BB962C8B-B14F-4D97-AF65-F5344CB8AC3E}">
        <p14:creationId xmlns:p14="http://schemas.microsoft.com/office/powerpoint/2010/main" val="15386069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66" name="Text Box 1027"/>
          <p:cNvSpPr txBox="1">
            <a:spLocks noChangeArrowheads="1"/>
          </p:cNvSpPr>
          <p:nvPr/>
        </p:nvSpPr>
        <p:spPr bwMode="auto">
          <a:xfrm>
            <a:off x="0" y="0"/>
            <a:ext cx="9144000" cy="954088"/>
          </a:xfrm>
          <a:prstGeom prst="rect">
            <a:avLst/>
          </a:prstGeom>
          <a:solidFill>
            <a:srgbClr val="23236C"/>
          </a:solidFill>
          <a:ln>
            <a:noFill/>
          </a:ln>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2800" b="1" dirty="0" smtClean="0">
                <a:solidFill>
                  <a:schemeClr val="bg1"/>
                </a:solidFill>
              </a:rPr>
              <a:t>Fukushima </a:t>
            </a:r>
            <a:r>
              <a:rPr lang="en-US" altLang="ja-JP" sz="2800" b="1" dirty="0" err="1" smtClean="0">
                <a:solidFill>
                  <a:schemeClr val="bg1"/>
                </a:solidFill>
              </a:rPr>
              <a:t>Dai</a:t>
            </a:r>
            <a:r>
              <a:rPr lang="en-US" altLang="ja-JP" sz="2800" b="1" dirty="0" err="1">
                <a:solidFill>
                  <a:schemeClr val="bg1"/>
                </a:solidFill>
              </a:rPr>
              <a:t>-ichi</a:t>
            </a:r>
            <a:r>
              <a:rPr lang="en-US" altLang="ja-JP" sz="2800" b="1" dirty="0">
                <a:solidFill>
                  <a:schemeClr val="bg1"/>
                </a:solidFill>
              </a:rPr>
              <a:t> Nuclear Power Plant Accident </a:t>
            </a:r>
            <a:r>
              <a:rPr lang="en-US" altLang="ja-JP" sz="2800" b="1" dirty="0" smtClean="0">
                <a:solidFill>
                  <a:schemeClr val="bg1"/>
                </a:solidFill>
              </a:rPr>
              <a:t> </a:t>
            </a:r>
          </a:p>
          <a:p>
            <a:pPr algn="ctr"/>
            <a:r>
              <a:rPr lang="en-US" altLang="ja-JP" sz="2800" b="1" dirty="0" smtClean="0">
                <a:solidFill>
                  <a:schemeClr val="bg1"/>
                </a:solidFill>
              </a:rPr>
              <a:t>11 </a:t>
            </a:r>
            <a:r>
              <a:rPr lang="en-US" altLang="ja-JP" sz="2800" b="1" dirty="0">
                <a:solidFill>
                  <a:schemeClr val="bg1"/>
                </a:solidFill>
              </a:rPr>
              <a:t>Mar. 2011</a:t>
            </a:r>
            <a:endParaRPr lang="ja-JP" altLang="en-US" sz="28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6804248" y="1988840"/>
            <a:ext cx="2087563" cy="708025"/>
          </a:xfrm>
          <a:prstGeom prst="rect">
            <a:avLst/>
          </a:prstGeom>
          <a:solidFill>
            <a:srgbClr val="19194D">
              <a:alpha val="52000"/>
            </a:srgbClr>
          </a:solidFill>
          <a:ln>
            <a:noFill/>
          </a:ln>
        </p:spPr>
        <p:txBody>
          <a:bodyPr>
            <a:spAutoFit/>
          </a:bodyPr>
          <a:lstStyle/>
          <a:p>
            <a:pPr algn="ctr">
              <a:defRPr/>
            </a:pPr>
            <a:r>
              <a:rPr lang="en-US" altLang="ja-JP" sz="2000" b="1" dirty="0">
                <a:latin typeface="+mj-lt"/>
                <a:ea typeface="+mj-ea"/>
              </a:rPr>
              <a:t>Eolian input</a:t>
            </a:r>
          </a:p>
          <a:p>
            <a:pPr algn="ctr">
              <a:defRPr/>
            </a:pPr>
            <a:r>
              <a:rPr lang="en-US" altLang="ja-JP" sz="2000" b="1" dirty="0">
                <a:latin typeface="+mj-lt"/>
                <a:ea typeface="+mj-ea"/>
              </a:rPr>
              <a:t>12-15 PBq</a:t>
            </a:r>
            <a:endParaRPr lang="ja-JP" altLang="en-US" sz="2000" b="1" dirty="0">
              <a:latin typeface="+mj-lt"/>
              <a:ea typeface="+mj-ea"/>
            </a:endParaRPr>
          </a:p>
        </p:txBody>
      </p:sp>
      <p:pic>
        <p:nvPicPr>
          <p:cNvPr id="38913" name="図 18" descr="バック.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052513"/>
            <a:ext cx="746760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図 19" descr="大気へ右.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1963" y="1485900"/>
            <a:ext cx="1947862"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図 21" descr="フォールアウト.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6538" y="2695575"/>
            <a:ext cx="1971675"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図 23" descr="河川.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09675" y="935038"/>
            <a:ext cx="2792413"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図 20" descr="大気へ左.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25713" y="958850"/>
            <a:ext cx="1890712"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
          <p:cNvSpPr txBox="1">
            <a:spLocks noChangeArrowheads="1"/>
          </p:cNvSpPr>
          <p:nvPr/>
        </p:nvSpPr>
        <p:spPr bwMode="auto">
          <a:xfrm>
            <a:off x="0" y="1"/>
            <a:ext cx="9144000" cy="620688"/>
          </a:xfrm>
          <a:prstGeom prst="rect">
            <a:avLst/>
          </a:prstGeom>
          <a:solidFill>
            <a:srgbClr val="000090"/>
          </a:solidFill>
          <a:ln w="9525">
            <a:solidFill>
              <a:srgbClr val="000090"/>
            </a:solidFill>
            <a:miter lim="800000"/>
            <a:headEnd/>
            <a:tailEnd/>
          </a:ln>
        </p:spPr>
        <p:txBody>
          <a:bodyPr/>
          <a:lstStyle/>
          <a:p>
            <a:pPr algn="ctr">
              <a:defRPr/>
            </a:pPr>
            <a:r>
              <a:rPr lang="en-US" altLang="ja-JP" sz="2800" b="1" dirty="0">
                <a:solidFill>
                  <a:schemeClr val="bg1"/>
                </a:solidFill>
                <a:latin typeface="+mj-lt"/>
                <a:ea typeface="+mj-ea"/>
              </a:rPr>
              <a:t>Supply of Radiocesium to the </a:t>
            </a:r>
            <a:r>
              <a:rPr lang="en-US" altLang="ja-JP" sz="2800" b="1" dirty="0" smtClean="0">
                <a:solidFill>
                  <a:schemeClr val="bg1"/>
                </a:solidFill>
                <a:latin typeface="+mj-lt"/>
                <a:ea typeface="+mj-ea"/>
              </a:rPr>
              <a:t>Ocean</a:t>
            </a:r>
            <a:endParaRPr lang="ja-JP" altLang="en-US" sz="1800" b="1" dirty="0">
              <a:solidFill>
                <a:schemeClr val="bg1"/>
              </a:solidFill>
              <a:latin typeface="+mj-lt"/>
              <a:ea typeface="+mj-ea"/>
            </a:endParaRPr>
          </a:p>
        </p:txBody>
      </p:sp>
      <p:sp>
        <p:nvSpPr>
          <p:cNvPr id="35" name="テキスト ボックス 34"/>
          <p:cNvSpPr txBox="1"/>
          <p:nvPr/>
        </p:nvSpPr>
        <p:spPr>
          <a:xfrm>
            <a:off x="6732240" y="1916832"/>
            <a:ext cx="2087563" cy="708025"/>
          </a:xfrm>
          <a:prstGeom prst="rect">
            <a:avLst/>
          </a:prstGeom>
          <a:solidFill>
            <a:srgbClr val="FFFFFF"/>
          </a:solidFill>
          <a:ln>
            <a:solidFill>
              <a:schemeClr val="tx1"/>
            </a:solidFill>
          </a:ln>
        </p:spPr>
        <p:txBody>
          <a:bodyPr>
            <a:spAutoFit/>
          </a:bodyPr>
          <a:lstStyle/>
          <a:p>
            <a:pPr algn="ctr">
              <a:defRPr/>
            </a:pPr>
            <a:r>
              <a:rPr lang="en-US" altLang="ja-JP" sz="2000" b="1" dirty="0">
                <a:solidFill>
                  <a:srgbClr val="FF0000"/>
                </a:solidFill>
                <a:latin typeface="+mj-lt"/>
                <a:ea typeface="+mj-ea"/>
              </a:rPr>
              <a:t>Eolian input</a:t>
            </a:r>
          </a:p>
          <a:p>
            <a:pPr algn="ctr">
              <a:defRPr/>
            </a:pPr>
            <a:r>
              <a:rPr lang="en-US" altLang="ja-JP" sz="2000" b="1" dirty="0">
                <a:solidFill>
                  <a:srgbClr val="FF0000"/>
                </a:solidFill>
                <a:latin typeface="+mj-lt"/>
                <a:ea typeface="+mj-ea"/>
              </a:rPr>
              <a:t>12-15 PBq</a:t>
            </a:r>
            <a:endParaRPr lang="ja-JP" altLang="en-US" sz="2000" b="1" dirty="0">
              <a:solidFill>
                <a:srgbClr val="FF0000"/>
              </a:solidFill>
              <a:latin typeface="+mj-lt"/>
              <a:ea typeface="+mj-ea"/>
            </a:endParaRPr>
          </a:p>
        </p:txBody>
      </p:sp>
      <p:sp>
        <p:nvSpPr>
          <p:cNvPr id="23" name="テキスト ボックス 22"/>
          <p:cNvSpPr txBox="1"/>
          <p:nvPr/>
        </p:nvSpPr>
        <p:spPr>
          <a:xfrm>
            <a:off x="6276020" y="6488113"/>
            <a:ext cx="2867980" cy="369887"/>
          </a:xfrm>
          <a:prstGeom prst="rect">
            <a:avLst/>
          </a:prstGeom>
          <a:noFill/>
          <a:ln>
            <a:noFill/>
          </a:ln>
        </p:spPr>
        <p:txBody>
          <a:bodyPr wrap="square">
            <a:spAutoFit/>
          </a:bodyPr>
          <a:lstStyle/>
          <a:p>
            <a:pPr algn="ctr">
              <a:defRPr/>
            </a:pPr>
            <a:r>
              <a:rPr lang="en-US" altLang="ja-JP" sz="1800" b="1" dirty="0" smtClean="0">
                <a:latin typeface="+mj-lt"/>
                <a:ea typeface="+mj-ea"/>
              </a:rPr>
              <a:t>(Aoyama et al. 2015)</a:t>
            </a:r>
            <a:endParaRPr lang="ja-JP" altLang="en-US" sz="1800" b="1" dirty="0">
              <a:latin typeface="+mj-lt"/>
              <a:ea typeface="+mj-ea"/>
            </a:endParaRPr>
          </a:p>
        </p:txBody>
      </p:sp>
      <p:sp>
        <p:nvSpPr>
          <p:cNvPr id="25" name="テキスト ボックス 24"/>
          <p:cNvSpPr txBox="1"/>
          <p:nvPr/>
        </p:nvSpPr>
        <p:spPr>
          <a:xfrm>
            <a:off x="3275856" y="4509120"/>
            <a:ext cx="2520950" cy="708025"/>
          </a:xfrm>
          <a:prstGeom prst="rect">
            <a:avLst/>
          </a:prstGeom>
          <a:solidFill>
            <a:srgbClr val="19194D">
              <a:alpha val="50000"/>
            </a:srgbClr>
          </a:solidFill>
          <a:ln>
            <a:noFill/>
          </a:ln>
        </p:spPr>
        <p:txBody>
          <a:bodyPr>
            <a:spAutoFit/>
          </a:bodyPr>
          <a:lstStyle/>
          <a:p>
            <a:pPr algn="ctr">
              <a:defRPr/>
            </a:pPr>
            <a:r>
              <a:rPr lang="en-US" altLang="ja-JP" sz="2000" b="1" dirty="0">
                <a:solidFill>
                  <a:srgbClr val="000000"/>
                </a:solidFill>
                <a:latin typeface="+mj-lt"/>
                <a:ea typeface="+mj-ea"/>
              </a:rPr>
              <a:t>Direct Discharge</a:t>
            </a:r>
          </a:p>
          <a:p>
            <a:pPr algn="ctr">
              <a:defRPr/>
            </a:pPr>
            <a:r>
              <a:rPr lang="en-US" altLang="ja-JP" sz="2000" b="1" dirty="0">
                <a:solidFill>
                  <a:srgbClr val="000000"/>
                </a:solidFill>
                <a:latin typeface="+mj-lt"/>
                <a:ea typeface="+mj-ea"/>
              </a:rPr>
              <a:t>3.5±0.7 PBq</a:t>
            </a:r>
            <a:endParaRPr lang="ja-JP" altLang="en-US" sz="2000" b="1" dirty="0">
              <a:solidFill>
                <a:srgbClr val="000000"/>
              </a:solidFill>
              <a:latin typeface="+mj-lt"/>
              <a:ea typeface="+mj-ea"/>
            </a:endParaRPr>
          </a:p>
        </p:txBody>
      </p:sp>
      <p:sp>
        <p:nvSpPr>
          <p:cNvPr id="36" name="テキスト ボックス 35"/>
          <p:cNvSpPr txBox="1"/>
          <p:nvPr/>
        </p:nvSpPr>
        <p:spPr>
          <a:xfrm>
            <a:off x="3203848" y="4437112"/>
            <a:ext cx="2520950" cy="708025"/>
          </a:xfrm>
          <a:prstGeom prst="rect">
            <a:avLst/>
          </a:prstGeom>
          <a:solidFill>
            <a:srgbClr val="FFFFFF"/>
          </a:solidFill>
          <a:ln>
            <a:solidFill>
              <a:schemeClr val="tx1"/>
            </a:solidFill>
          </a:ln>
        </p:spPr>
        <p:txBody>
          <a:bodyPr>
            <a:spAutoFit/>
          </a:bodyPr>
          <a:lstStyle/>
          <a:p>
            <a:pPr algn="ctr">
              <a:defRPr/>
            </a:pPr>
            <a:r>
              <a:rPr lang="en-US" altLang="ja-JP" sz="2000" b="1" dirty="0">
                <a:solidFill>
                  <a:srgbClr val="FF0000"/>
                </a:solidFill>
                <a:latin typeface="+mj-lt"/>
                <a:ea typeface="+mj-ea"/>
              </a:rPr>
              <a:t>Direct Discharge</a:t>
            </a:r>
          </a:p>
          <a:p>
            <a:pPr algn="ctr">
              <a:defRPr/>
            </a:pPr>
            <a:r>
              <a:rPr lang="en-US" altLang="ja-JP" sz="2000" b="1" dirty="0">
                <a:solidFill>
                  <a:srgbClr val="FF0000"/>
                </a:solidFill>
                <a:latin typeface="+mj-lt"/>
                <a:ea typeface="+mj-ea"/>
              </a:rPr>
              <a:t>3.5±0.7 PBq</a:t>
            </a:r>
            <a:endParaRPr lang="ja-JP" altLang="en-US" sz="2000" b="1" dirty="0">
              <a:solidFill>
                <a:srgbClr val="FF0000"/>
              </a:solidFill>
              <a:latin typeface="+mj-lt"/>
              <a:ea typeface="+mj-ea"/>
            </a:endParaRPr>
          </a:p>
        </p:txBody>
      </p:sp>
      <p:sp>
        <p:nvSpPr>
          <p:cNvPr id="26" name="テキスト ボックス 25"/>
          <p:cNvSpPr txBox="1"/>
          <p:nvPr/>
        </p:nvSpPr>
        <p:spPr>
          <a:xfrm>
            <a:off x="251520" y="2708920"/>
            <a:ext cx="1511300" cy="708025"/>
          </a:xfrm>
          <a:prstGeom prst="rect">
            <a:avLst/>
          </a:prstGeom>
          <a:solidFill>
            <a:srgbClr val="19194D">
              <a:alpha val="59000"/>
            </a:srgbClr>
          </a:solidFill>
          <a:ln>
            <a:noFill/>
          </a:ln>
        </p:spPr>
        <p:txBody>
          <a:bodyPr>
            <a:spAutoFit/>
          </a:bodyPr>
          <a:lstStyle/>
          <a:p>
            <a:pPr algn="ctr">
              <a:defRPr/>
            </a:pPr>
            <a:r>
              <a:rPr lang="en-US" altLang="ja-JP" sz="2000" b="1" dirty="0">
                <a:solidFill>
                  <a:srgbClr val="000000"/>
                </a:solidFill>
                <a:latin typeface="+mj-lt"/>
                <a:ea typeface="+mj-ea"/>
              </a:rPr>
              <a:t>To Land</a:t>
            </a:r>
          </a:p>
          <a:p>
            <a:pPr algn="ctr">
              <a:defRPr/>
            </a:pPr>
            <a:r>
              <a:rPr lang="en-US" altLang="ja-JP" sz="2000" b="1" dirty="0" smtClean="0">
                <a:solidFill>
                  <a:srgbClr val="000000"/>
                </a:solidFill>
                <a:latin typeface="+mj-lt"/>
                <a:ea typeface="+mj-ea"/>
              </a:rPr>
              <a:t>3-3.6 </a:t>
            </a:r>
            <a:r>
              <a:rPr lang="en-US" altLang="ja-JP" sz="2000" b="1" dirty="0">
                <a:solidFill>
                  <a:srgbClr val="000000"/>
                </a:solidFill>
                <a:latin typeface="+mj-lt"/>
                <a:ea typeface="+mj-ea"/>
              </a:rPr>
              <a:t>PBq</a:t>
            </a:r>
            <a:endParaRPr lang="ja-JP" altLang="en-US" sz="2000" b="1" dirty="0">
              <a:solidFill>
                <a:srgbClr val="000000"/>
              </a:solidFill>
              <a:latin typeface="+mj-lt"/>
              <a:ea typeface="+mj-ea"/>
            </a:endParaRPr>
          </a:p>
        </p:txBody>
      </p:sp>
      <p:sp>
        <p:nvSpPr>
          <p:cNvPr id="42" name="テキスト ボックス 41"/>
          <p:cNvSpPr txBox="1"/>
          <p:nvPr/>
        </p:nvSpPr>
        <p:spPr>
          <a:xfrm>
            <a:off x="179512" y="2636912"/>
            <a:ext cx="1511300" cy="708025"/>
          </a:xfrm>
          <a:prstGeom prst="rect">
            <a:avLst/>
          </a:prstGeom>
          <a:solidFill>
            <a:srgbClr val="FFFFFF"/>
          </a:solidFill>
          <a:ln>
            <a:solidFill>
              <a:schemeClr val="tx1"/>
            </a:solidFill>
          </a:ln>
        </p:spPr>
        <p:txBody>
          <a:bodyPr>
            <a:spAutoFit/>
          </a:bodyPr>
          <a:lstStyle/>
          <a:p>
            <a:pPr algn="ctr">
              <a:defRPr/>
            </a:pPr>
            <a:r>
              <a:rPr lang="en-US" altLang="ja-JP" sz="2000" b="1" dirty="0">
                <a:latin typeface="+mj-lt"/>
                <a:ea typeface="+mj-ea"/>
              </a:rPr>
              <a:t>To Land</a:t>
            </a:r>
          </a:p>
          <a:p>
            <a:pPr algn="ctr">
              <a:defRPr/>
            </a:pPr>
            <a:r>
              <a:rPr lang="en-US" altLang="ja-JP" sz="2000" b="1" dirty="0" smtClean="0">
                <a:latin typeface="+mj-lt"/>
                <a:ea typeface="+mj-ea"/>
              </a:rPr>
              <a:t>3-3.6 </a:t>
            </a:r>
            <a:r>
              <a:rPr lang="en-US" altLang="ja-JP" sz="2000" b="1" dirty="0">
                <a:latin typeface="+mj-lt"/>
                <a:ea typeface="+mj-ea"/>
              </a:rPr>
              <a:t>PBq</a:t>
            </a:r>
            <a:endParaRPr lang="ja-JP" altLang="en-US" sz="2000" b="1" dirty="0">
              <a:latin typeface="+mj-lt"/>
              <a:ea typeface="+mj-ea"/>
            </a:endParaRPr>
          </a:p>
        </p:txBody>
      </p:sp>
      <p:sp>
        <p:nvSpPr>
          <p:cNvPr id="22" name="テキスト ボックス 21"/>
          <p:cNvSpPr txBox="1"/>
          <p:nvPr/>
        </p:nvSpPr>
        <p:spPr>
          <a:xfrm>
            <a:off x="3995936" y="908720"/>
            <a:ext cx="2087562" cy="708025"/>
          </a:xfrm>
          <a:prstGeom prst="rect">
            <a:avLst/>
          </a:prstGeom>
          <a:solidFill>
            <a:schemeClr val="accent2">
              <a:lumMod val="50000"/>
              <a:alpha val="50000"/>
            </a:schemeClr>
          </a:solidFill>
          <a:ln>
            <a:noFill/>
          </a:ln>
        </p:spPr>
        <p:txBody>
          <a:bodyPr>
            <a:spAutoFit/>
          </a:bodyPr>
          <a:lstStyle/>
          <a:p>
            <a:pPr algn="ctr">
              <a:defRPr/>
            </a:pPr>
            <a:r>
              <a:rPr lang="en-US" altLang="ja-JP" sz="2000" b="1" dirty="0">
                <a:latin typeface="+mj-lt"/>
                <a:ea typeface="+mj-ea"/>
              </a:rPr>
              <a:t>To Atmosphere</a:t>
            </a:r>
          </a:p>
          <a:p>
            <a:pPr algn="ctr">
              <a:defRPr/>
            </a:pPr>
            <a:r>
              <a:rPr lang="en-US" altLang="ja-JP" sz="2000" b="1" dirty="0" smtClean="0">
                <a:latin typeface="+mj-lt"/>
                <a:ea typeface="+mj-ea"/>
              </a:rPr>
              <a:t>15-20 </a:t>
            </a:r>
            <a:r>
              <a:rPr lang="en-US" altLang="ja-JP" sz="2000" b="1" dirty="0">
                <a:latin typeface="+mj-lt"/>
                <a:ea typeface="+mj-ea"/>
              </a:rPr>
              <a:t>PBq</a:t>
            </a:r>
            <a:endParaRPr lang="ja-JP" altLang="en-US" sz="2000" b="1" dirty="0">
              <a:latin typeface="+mj-lt"/>
              <a:ea typeface="+mj-ea"/>
            </a:endParaRPr>
          </a:p>
        </p:txBody>
      </p:sp>
      <p:sp>
        <p:nvSpPr>
          <p:cNvPr id="41" name="テキスト ボックス 40"/>
          <p:cNvSpPr txBox="1"/>
          <p:nvPr/>
        </p:nvSpPr>
        <p:spPr>
          <a:xfrm>
            <a:off x="3923928" y="836712"/>
            <a:ext cx="2087562" cy="708025"/>
          </a:xfrm>
          <a:prstGeom prst="rect">
            <a:avLst/>
          </a:prstGeom>
          <a:solidFill>
            <a:srgbClr val="FFFFFF"/>
          </a:solidFill>
          <a:ln>
            <a:solidFill>
              <a:schemeClr val="tx1"/>
            </a:solidFill>
          </a:ln>
        </p:spPr>
        <p:txBody>
          <a:bodyPr>
            <a:spAutoFit/>
          </a:bodyPr>
          <a:lstStyle/>
          <a:p>
            <a:pPr algn="ctr">
              <a:defRPr/>
            </a:pPr>
            <a:r>
              <a:rPr lang="en-US" altLang="ja-JP" sz="2000" b="1" dirty="0">
                <a:latin typeface="+mj-lt"/>
                <a:ea typeface="+mj-ea"/>
              </a:rPr>
              <a:t>To Atmosphere</a:t>
            </a:r>
          </a:p>
          <a:p>
            <a:pPr algn="ctr">
              <a:defRPr/>
            </a:pPr>
            <a:r>
              <a:rPr lang="en-US" altLang="ja-JP" sz="2000" b="1" dirty="0" smtClean="0">
                <a:latin typeface="+mj-lt"/>
                <a:ea typeface="+mj-ea"/>
              </a:rPr>
              <a:t>15-20 </a:t>
            </a:r>
            <a:r>
              <a:rPr lang="en-US" altLang="ja-JP" sz="2000" b="1" dirty="0">
                <a:latin typeface="+mj-lt"/>
                <a:ea typeface="+mj-ea"/>
              </a:rPr>
              <a:t>PBq</a:t>
            </a:r>
            <a:endParaRPr lang="ja-JP" altLang="en-US" sz="2000" b="1" dirty="0">
              <a:latin typeface="+mj-lt"/>
              <a:ea typeface="+mj-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descr="MR11-05航跡図（表層海水サンプリング場所）"/>
          <p:cNvPicPr>
            <a:picLocks noChangeAspect="1" noChangeArrowheads="1"/>
          </p:cNvPicPr>
          <p:nvPr/>
        </p:nvPicPr>
        <p:blipFill rotWithShape="1">
          <a:blip r:embed="rId3">
            <a:extLst>
              <a:ext uri="{28A0092B-C50C-407E-A947-70E740481C1C}">
                <a14:useLocalDpi xmlns:a14="http://schemas.microsoft.com/office/drawing/2010/main" val="0"/>
              </a:ext>
            </a:extLst>
          </a:blip>
          <a:srcRect l="3668" t="29596"/>
          <a:stretch/>
        </p:blipFill>
        <p:spPr bwMode="auto">
          <a:xfrm>
            <a:off x="0" y="634914"/>
            <a:ext cx="8784060" cy="622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57"/>
          <p:cNvSpPr txBox="1">
            <a:spLocks noChangeArrowheads="1"/>
          </p:cNvSpPr>
          <p:nvPr/>
        </p:nvSpPr>
        <p:spPr bwMode="auto">
          <a:xfrm>
            <a:off x="5436096" y="2852936"/>
            <a:ext cx="1211263" cy="36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dirty="0">
                <a:solidFill>
                  <a:srgbClr val="D2231C"/>
                </a:solidFill>
                <a:latin typeface="ＭＳ Ｐゴシック" charset="0"/>
              </a:rPr>
              <a:t>~ 2,000 km</a:t>
            </a:r>
          </a:p>
        </p:txBody>
      </p:sp>
      <p:sp>
        <p:nvSpPr>
          <p:cNvPr id="61445" name="フリーフォーム 1"/>
          <p:cNvSpPr>
            <a:spLocks/>
          </p:cNvSpPr>
          <p:nvPr/>
        </p:nvSpPr>
        <p:spPr bwMode="auto">
          <a:xfrm>
            <a:off x="1627610" y="1828800"/>
            <a:ext cx="4806950" cy="3536950"/>
          </a:xfrm>
          <a:custGeom>
            <a:avLst/>
            <a:gdLst>
              <a:gd name="T0" fmla="*/ 0 w 4806950"/>
              <a:gd name="T1" fmla="*/ 2578100 h 3536950"/>
              <a:gd name="T2" fmla="*/ 165100 w 4806950"/>
              <a:gd name="T3" fmla="*/ 2813050 h 3536950"/>
              <a:gd name="T4" fmla="*/ 1270000 w 4806950"/>
              <a:gd name="T5" fmla="*/ 3536950 h 3536950"/>
              <a:gd name="T6" fmla="*/ 1149350 w 4806950"/>
              <a:gd name="T7" fmla="*/ 3092450 h 3536950"/>
              <a:gd name="T8" fmla="*/ 1593850 w 4806950"/>
              <a:gd name="T9" fmla="*/ 1974850 h 3536950"/>
              <a:gd name="T10" fmla="*/ 3651251 w 4806950"/>
              <a:gd name="T11" fmla="*/ 793750 h 3536950"/>
              <a:gd name="T12" fmla="*/ 4806951 w 4806950"/>
              <a:gd name="T13" fmla="*/ 0 h 3536950"/>
              <a:gd name="T14" fmla="*/ 4013201 w 4806950"/>
              <a:gd name="T15" fmla="*/ 546100 h 3536950"/>
              <a:gd name="T16" fmla="*/ 3638551 w 4806950"/>
              <a:gd name="T17" fmla="*/ 692150 h 3536950"/>
              <a:gd name="T18" fmla="*/ 3625851 w 4806950"/>
              <a:gd name="T19" fmla="*/ 812800 h 3536950"/>
              <a:gd name="T20" fmla="*/ 2336800 w 4806950"/>
              <a:gd name="T21" fmla="*/ 1530350 h 3536950"/>
              <a:gd name="T22" fmla="*/ 793750 w 4806950"/>
              <a:gd name="T23" fmla="*/ 1955800 h 3536950"/>
              <a:gd name="T24" fmla="*/ 958850 w 4806950"/>
              <a:gd name="T25" fmla="*/ 1936750 h 3536950"/>
              <a:gd name="T26" fmla="*/ 889000 w 4806950"/>
              <a:gd name="T27" fmla="*/ 1968500 h 3536950"/>
              <a:gd name="T28" fmla="*/ 368300 w 4806950"/>
              <a:gd name="T29" fmla="*/ 2584450 h 3536950"/>
              <a:gd name="T30" fmla="*/ 31750 w 4806950"/>
              <a:gd name="T31" fmla="*/ 2635250 h 3536950"/>
              <a:gd name="T32" fmla="*/ 0 w 4806950"/>
              <a:gd name="T33" fmla="*/ 2578100 h 35369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06950"/>
              <a:gd name="T52" fmla="*/ 0 h 3536950"/>
              <a:gd name="T53" fmla="*/ 4806950 w 4806950"/>
              <a:gd name="T54" fmla="*/ 3536950 h 35369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06950" h="3536950">
                <a:moveTo>
                  <a:pt x="0" y="2578100"/>
                </a:moveTo>
                <a:lnTo>
                  <a:pt x="165100" y="2813050"/>
                </a:lnTo>
                <a:lnTo>
                  <a:pt x="1270000" y="3536950"/>
                </a:lnTo>
                <a:lnTo>
                  <a:pt x="1149350" y="3092450"/>
                </a:lnTo>
                <a:lnTo>
                  <a:pt x="1593850" y="1974850"/>
                </a:lnTo>
                <a:lnTo>
                  <a:pt x="3651250" y="793750"/>
                </a:lnTo>
                <a:lnTo>
                  <a:pt x="4806950" y="0"/>
                </a:lnTo>
                <a:lnTo>
                  <a:pt x="4013200" y="546100"/>
                </a:lnTo>
                <a:lnTo>
                  <a:pt x="3638550" y="692150"/>
                </a:lnTo>
                <a:lnTo>
                  <a:pt x="3625850" y="812800"/>
                </a:lnTo>
                <a:lnTo>
                  <a:pt x="2336800" y="1530350"/>
                </a:lnTo>
                <a:lnTo>
                  <a:pt x="793750" y="1955800"/>
                </a:lnTo>
                <a:lnTo>
                  <a:pt x="958850" y="1936750"/>
                </a:lnTo>
                <a:lnTo>
                  <a:pt x="889000" y="1968500"/>
                </a:lnTo>
                <a:lnTo>
                  <a:pt x="368300" y="2584450"/>
                </a:lnTo>
                <a:lnTo>
                  <a:pt x="31750" y="2635250"/>
                </a:lnTo>
                <a:lnTo>
                  <a:pt x="0" y="2578100"/>
                </a:lnTo>
                <a:close/>
              </a:path>
            </a:pathLst>
          </a:cu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kumimoji="0" lang="en-US" altLang="ja-JP" sz="600">
                <a:solidFill>
                  <a:srgbClr val="000000"/>
                </a:solidFill>
              </a:rPr>
              <a:t>     </a:t>
            </a:r>
            <a:r>
              <a:rPr kumimoji="0" lang="ja-JP" altLang="en-US" sz="600">
                <a:solidFill>
                  <a:srgbClr val="000000"/>
                </a:solidFill>
              </a:rPr>
              <a:t>　　</a:t>
            </a:r>
          </a:p>
        </p:txBody>
      </p:sp>
      <p:sp>
        <p:nvSpPr>
          <p:cNvPr id="158765" name="Oval 45"/>
          <p:cNvSpPr>
            <a:spLocks noChangeArrowheads="1"/>
          </p:cNvSpPr>
          <p:nvPr/>
        </p:nvSpPr>
        <p:spPr bwMode="auto">
          <a:xfrm>
            <a:off x="-2988840" y="-1466850"/>
            <a:ext cx="9648825" cy="9596438"/>
          </a:xfrm>
          <a:prstGeom prst="ellipse">
            <a:avLst/>
          </a:prstGeom>
          <a:noFill/>
          <a:ln w="9525">
            <a:solidFill>
              <a:srgbClr val="FF3E11"/>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ja-JP" altLang="en-US"/>
          </a:p>
        </p:txBody>
      </p:sp>
      <p:sp>
        <p:nvSpPr>
          <p:cNvPr id="61447" name="円/楕円 62"/>
          <p:cNvSpPr>
            <a:spLocks noChangeArrowheads="1"/>
          </p:cNvSpPr>
          <p:nvPr/>
        </p:nvSpPr>
        <p:spPr bwMode="auto">
          <a:xfrm>
            <a:off x="6372648" y="1773238"/>
            <a:ext cx="142875" cy="142875"/>
          </a:xfrm>
          <a:prstGeom prst="ellipse">
            <a:avLst/>
          </a:prstGeom>
          <a:solidFill>
            <a:schemeClr val="tx1"/>
          </a:solidFill>
          <a:ln w="9525">
            <a:solidFill>
              <a:schemeClr val="tx1"/>
            </a:solidFill>
            <a:round/>
            <a:headEnd/>
            <a:tailEnd/>
          </a:ln>
        </p:spPr>
        <p:txBody>
          <a:bodyPr/>
          <a:lstStyle/>
          <a:p>
            <a:endParaRPr kumimoji="0" lang="ja-JP" altLang="en-US" sz="600">
              <a:solidFill>
                <a:srgbClr val="000000"/>
              </a:solidFill>
            </a:endParaRPr>
          </a:p>
        </p:txBody>
      </p:sp>
      <p:sp>
        <p:nvSpPr>
          <p:cNvPr id="61448" name="Text Box 34"/>
          <p:cNvSpPr txBox="1">
            <a:spLocks noChangeArrowheads="1"/>
          </p:cNvSpPr>
          <p:nvPr/>
        </p:nvSpPr>
        <p:spPr bwMode="auto">
          <a:xfrm>
            <a:off x="3059832" y="5077633"/>
            <a:ext cx="1127006"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b="1" dirty="0">
                <a:latin typeface="Helvetica" charset="0"/>
              </a:rPr>
              <a:t>S1</a:t>
            </a:r>
          </a:p>
          <a:p>
            <a:r>
              <a:rPr lang="en-US" altLang="ja-JP" sz="1200" b="1" dirty="0">
                <a:latin typeface="Helvetica" charset="0"/>
              </a:rPr>
              <a:t>30N, 145E</a:t>
            </a:r>
          </a:p>
          <a:p>
            <a:r>
              <a:rPr lang="en-US" altLang="ja-JP" sz="1200" b="1" dirty="0" smtClean="0">
                <a:latin typeface="Helvetica" charset="0"/>
              </a:rPr>
              <a:t>5700m</a:t>
            </a:r>
          </a:p>
          <a:p>
            <a:r>
              <a:rPr lang="en-US" altLang="ja-JP" sz="1200" b="1" dirty="0" smtClean="0">
                <a:latin typeface="Helvetica" charset="0"/>
              </a:rPr>
              <a:t>(Nov. 2010 ~)</a:t>
            </a:r>
            <a:endParaRPr lang="en-US" altLang="ja-JP" sz="1200" b="1" dirty="0">
              <a:latin typeface="Helvetica" charset="0"/>
            </a:endParaRPr>
          </a:p>
        </p:txBody>
      </p:sp>
      <p:sp>
        <p:nvSpPr>
          <p:cNvPr id="158766" name="Oval 46"/>
          <p:cNvSpPr>
            <a:spLocks noChangeArrowheads="1"/>
          </p:cNvSpPr>
          <p:nvPr/>
        </p:nvSpPr>
        <p:spPr bwMode="auto">
          <a:xfrm>
            <a:off x="179810" y="2205038"/>
            <a:ext cx="3455988" cy="3433762"/>
          </a:xfrm>
          <a:prstGeom prst="ellipse">
            <a:avLst/>
          </a:prstGeom>
          <a:noFill/>
          <a:ln w="9525">
            <a:solidFill>
              <a:srgbClr val="FF3E11"/>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ja-JP" altLang="en-US"/>
          </a:p>
        </p:txBody>
      </p:sp>
      <p:sp>
        <p:nvSpPr>
          <p:cNvPr id="61450" name="円/楕円 63"/>
          <p:cNvSpPr>
            <a:spLocks noChangeArrowheads="1"/>
          </p:cNvSpPr>
          <p:nvPr/>
        </p:nvSpPr>
        <p:spPr bwMode="auto">
          <a:xfrm>
            <a:off x="2843635" y="5300663"/>
            <a:ext cx="144463" cy="144462"/>
          </a:xfrm>
          <a:prstGeom prst="ellipse">
            <a:avLst/>
          </a:prstGeom>
          <a:solidFill>
            <a:schemeClr val="tx1"/>
          </a:solidFill>
          <a:ln w="9525">
            <a:solidFill>
              <a:schemeClr val="tx1"/>
            </a:solidFill>
            <a:round/>
            <a:headEnd/>
            <a:tailEnd/>
          </a:ln>
        </p:spPr>
        <p:txBody>
          <a:bodyPr/>
          <a:lstStyle/>
          <a:p>
            <a:endParaRPr kumimoji="0" lang="ja-JP" altLang="en-US" sz="600">
              <a:solidFill>
                <a:srgbClr val="000000"/>
              </a:solidFill>
            </a:endParaRPr>
          </a:p>
        </p:txBody>
      </p:sp>
      <p:sp>
        <p:nvSpPr>
          <p:cNvPr id="28687" name="Text Box 53"/>
          <p:cNvSpPr txBox="1">
            <a:spLocks noChangeArrowheads="1"/>
          </p:cNvSpPr>
          <p:nvPr/>
        </p:nvSpPr>
        <p:spPr bwMode="auto">
          <a:xfrm>
            <a:off x="0" y="0"/>
            <a:ext cx="9144000" cy="523875"/>
          </a:xfrm>
          <a:prstGeom prst="rect">
            <a:avLst/>
          </a:prstGeom>
          <a:solidFill>
            <a:schemeClr val="accent2"/>
          </a:solidFill>
          <a:ln w="9525">
            <a:solidFill>
              <a:schemeClr val="accent2"/>
            </a:solidFill>
            <a:miter lim="800000"/>
            <a:headEnd/>
            <a:tailEnd/>
          </a:ln>
          <a:effectLst>
            <a:outerShdw blurRad="50800" dist="38100" dir="5400000" algn="t" rotWithShape="0">
              <a:prstClr val="black">
                <a:alpha val="40000"/>
              </a:prstClr>
            </a:outerShdw>
          </a:effec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defRPr/>
            </a:pPr>
            <a:r>
              <a:rPr lang="en-US" altLang="ja-JP" sz="2800" b="1" dirty="0" smtClean="0">
                <a:solidFill>
                  <a:schemeClr val="bg1"/>
                </a:solidFill>
              </a:rPr>
              <a:t>Time-series stations</a:t>
            </a:r>
            <a:r>
              <a:rPr lang="ja-JP" altLang="en-US" sz="2800" b="1" dirty="0" smtClean="0">
                <a:solidFill>
                  <a:schemeClr val="bg1"/>
                </a:solidFill>
              </a:rPr>
              <a:t>　</a:t>
            </a:r>
            <a:r>
              <a:rPr lang="en-US" altLang="ja-JP" sz="2800" b="1" dirty="0" smtClean="0">
                <a:solidFill>
                  <a:schemeClr val="bg1"/>
                </a:solidFill>
              </a:rPr>
              <a:t>K2 and S1</a:t>
            </a:r>
            <a:endParaRPr lang="ja-JP" altLang="en-US" sz="2800" b="1" dirty="0">
              <a:solidFill>
                <a:schemeClr val="bg1"/>
              </a:solidFill>
            </a:endParaRPr>
          </a:p>
        </p:txBody>
      </p:sp>
      <p:sp>
        <p:nvSpPr>
          <p:cNvPr id="158759" name="Oval 39"/>
          <p:cNvSpPr>
            <a:spLocks noChangeArrowheads="1"/>
          </p:cNvSpPr>
          <p:nvPr/>
        </p:nvSpPr>
        <p:spPr bwMode="auto">
          <a:xfrm>
            <a:off x="1824460" y="3860800"/>
            <a:ext cx="50800" cy="50800"/>
          </a:xfrm>
          <a:prstGeom prst="ellipse">
            <a:avLst/>
          </a:prstGeom>
          <a:solidFill>
            <a:srgbClr val="FF3E11"/>
          </a:solidFill>
          <a:ln w="9525">
            <a:solidFill>
              <a:srgbClr val="FF3E11"/>
            </a:solidFill>
            <a:round/>
            <a:headEnd/>
            <a:tailEnd/>
          </a:ln>
          <a:effectLst>
            <a:outerShdw blurRad="63500" dist="38099" dir="2700000" algn="ctr" rotWithShape="0">
              <a:srgbClr val="000000">
                <a:alpha val="74998"/>
              </a:srgbClr>
            </a:outerShdw>
          </a:effectLst>
        </p:spPr>
        <p:txBody>
          <a:bodyPr wrap="none" anchor="ctr"/>
          <a:lstStyle/>
          <a:p>
            <a:pPr>
              <a:defRPr/>
            </a:pPr>
            <a:endParaRPr lang="ja-JP" altLang="en-US"/>
          </a:p>
        </p:txBody>
      </p:sp>
      <p:sp>
        <p:nvSpPr>
          <p:cNvPr id="61454" name="テキスト ボックス 1"/>
          <p:cNvSpPr txBox="1">
            <a:spLocks noChangeArrowheads="1"/>
          </p:cNvSpPr>
          <p:nvPr/>
        </p:nvSpPr>
        <p:spPr bwMode="auto">
          <a:xfrm>
            <a:off x="1548235" y="3573463"/>
            <a:ext cx="596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000" b="1"/>
              <a:t>FNPP1</a:t>
            </a:r>
            <a:endParaRPr lang="ja-JP" altLang="en-US" sz="1000" b="1"/>
          </a:p>
        </p:txBody>
      </p:sp>
      <p:grpSp>
        <p:nvGrpSpPr>
          <p:cNvPr id="21" name="図形グループ 20"/>
          <p:cNvGrpSpPr/>
          <p:nvPr/>
        </p:nvGrpSpPr>
        <p:grpSpPr>
          <a:xfrm>
            <a:off x="8172400" y="738669"/>
            <a:ext cx="594191" cy="6119331"/>
            <a:chOff x="2588860" y="618813"/>
            <a:chExt cx="749180" cy="8389075"/>
          </a:xfrm>
        </p:grpSpPr>
        <p:cxnSp>
          <p:nvCxnSpPr>
            <p:cNvPr id="22" name="直線コネクタ 21"/>
            <p:cNvCxnSpPr/>
            <p:nvPr/>
          </p:nvCxnSpPr>
          <p:spPr>
            <a:xfrm flipH="1" flipV="1">
              <a:off x="2839665" y="618813"/>
              <a:ext cx="120744" cy="799135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3" name="図形グループ 22"/>
            <p:cNvGrpSpPr/>
            <p:nvPr/>
          </p:nvGrpSpPr>
          <p:grpSpPr>
            <a:xfrm>
              <a:off x="2860956" y="655230"/>
              <a:ext cx="326457" cy="1445116"/>
              <a:chOff x="2806853" y="60988"/>
              <a:chExt cx="664253" cy="3242425"/>
            </a:xfrm>
          </p:grpSpPr>
          <p:grpSp>
            <p:nvGrpSpPr>
              <p:cNvPr id="82" name="図形グループ 81"/>
              <p:cNvGrpSpPr/>
              <p:nvPr/>
            </p:nvGrpSpPr>
            <p:grpSpPr>
              <a:xfrm rot="5400000">
                <a:off x="2821711" y="1797350"/>
                <a:ext cx="638661" cy="643183"/>
                <a:chOff x="1635721" y="1019741"/>
                <a:chExt cx="1039164" cy="1135184"/>
              </a:xfrm>
            </p:grpSpPr>
            <p:sp>
              <p:nvSpPr>
                <p:cNvPr id="99" name="片側の 2 つの角を切り取った四角形 98"/>
                <p:cNvSpPr/>
                <p:nvPr/>
              </p:nvSpPr>
              <p:spPr>
                <a:xfrm>
                  <a:off x="1635721" y="1019741"/>
                  <a:ext cx="1039164" cy="1135184"/>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100" name="円/楕円 99"/>
                <p:cNvSpPr/>
                <p:nvPr/>
              </p:nvSpPr>
              <p:spPr>
                <a:xfrm>
                  <a:off x="1722304" y="1077477"/>
                  <a:ext cx="865970" cy="942781"/>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101" name="直線コネクタ 100"/>
                <p:cNvCxnSpPr>
                  <a:stCxn id="100" idx="2"/>
                  <a:endCxn id="100" idx="6"/>
                </p:cNvCxnSpPr>
                <p:nvPr/>
              </p:nvCxnSpPr>
              <p:spPr>
                <a:xfrm>
                  <a:off x="1722304" y="1548868"/>
                  <a:ext cx="865970"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2" name="直線コネクタ 101"/>
                <p:cNvCxnSpPr>
                  <a:stCxn id="100" idx="7"/>
                  <a:endCxn id="100" idx="3"/>
                </p:cNvCxnSpPr>
                <p:nvPr/>
              </p:nvCxnSpPr>
              <p:spPr>
                <a:xfrm rot="16200000" flipH="1" flipV="1">
                  <a:off x="1821965" y="1242701"/>
                  <a:ext cx="666649" cy="612332"/>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3" name="直線コネクタ 102"/>
                <p:cNvCxnSpPr/>
                <p:nvPr/>
              </p:nvCxnSpPr>
              <p:spPr>
                <a:xfrm>
                  <a:off x="1906844" y="1106345"/>
                  <a:ext cx="488587" cy="804714"/>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3" name="図形グループ 82"/>
              <p:cNvGrpSpPr/>
              <p:nvPr/>
            </p:nvGrpSpPr>
            <p:grpSpPr>
              <a:xfrm rot="5400000">
                <a:off x="2830184" y="2662491"/>
                <a:ext cx="638661" cy="643183"/>
                <a:chOff x="1635721" y="1019741"/>
                <a:chExt cx="1039164" cy="1135184"/>
              </a:xfrm>
            </p:grpSpPr>
            <p:sp>
              <p:nvSpPr>
                <p:cNvPr id="94" name="片側の 2 つの角を切り取った四角形 93"/>
                <p:cNvSpPr/>
                <p:nvPr/>
              </p:nvSpPr>
              <p:spPr>
                <a:xfrm>
                  <a:off x="1635721" y="1019741"/>
                  <a:ext cx="1039164" cy="1135184"/>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95" name="円/楕円 94"/>
                <p:cNvSpPr/>
                <p:nvPr/>
              </p:nvSpPr>
              <p:spPr>
                <a:xfrm>
                  <a:off x="1722304" y="1077477"/>
                  <a:ext cx="865970" cy="942781"/>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96" name="直線コネクタ 95"/>
                <p:cNvCxnSpPr>
                  <a:stCxn id="95" idx="2"/>
                  <a:endCxn id="95" idx="6"/>
                </p:cNvCxnSpPr>
                <p:nvPr/>
              </p:nvCxnSpPr>
              <p:spPr>
                <a:xfrm>
                  <a:off x="1722304" y="1548868"/>
                  <a:ext cx="865970"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95" idx="7"/>
                  <a:endCxn id="95" idx="3"/>
                </p:cNvCxnSpPr>
                <p:nvPr/>
              </p:nvCxnSpPr>
              <p:spPr>
                <a:xfrm rot="16200000" flipH="1" flipV="1">
                  <a:off x="1821965" y="1242701"/>
                  <a:ext cx="666649" cy="612332"/>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8" name="直線コネクタ 97"/>
                <p:cNvCxnSpPr/>
                <p:nvPr/>
              </p:nvCxnSpPr>
              <p:spPr>
                <a:xfrm>
                  <a:off x="1906844" y="1106345"/>
                  <a:ext cx="488587" cy="804714"/>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84" name="片側の 2 つの角を切り取った四角形 83"/>
              <p:cNvSpPr/>
              <p:nvPr/>
            </p:nvSpPr>
            <p:spPr>
              <a:xfrm rot="5400000">
                <a:off x="2809114" y="58727"/>
                <a:ext cx="638661" cy="643183"/>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85" name="円/楕円 84"/>
              <p:cNvSpPr/>
              <p:nvPr/>
            </p:nvSpPr>
            <p:spPr>
              <a:xfrm rot="5400000">
                <a:off x="2884130" y="113225"/>
                <a:ext cx="532218" cy="534170"/>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86" name="直線コネクタ 85"/>
              <p:cNvCxnSpPr>
                <a:stCxn id="85" idx="2"/>
                <a:endCxn id="85" idx="6"/>
              </p:cNvCxnSpPr>
              <p:nvPr/>
            </p:nvCxnSpPr>
            <p:spPr>
              <a:xfrm rot="5400000">
                <a:off x="2884130" y="380310"/>
                <a:ext cx="532218"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7" name="直線コネクタ 86"/>
              <p:cNvCxnSpPr>
                <a:stCxn id="85" idx="7"/>
                <a:endCxn id="85" idx="3"/>
              </p:cNvCxnSpPr>
              <p:nvPr/>
            </p:nvCxnSpPr>
            <p:spPr>
              <a:xfrm flipH="1" flipV="1">
                <a:off x="2961381" y="192143"/>
                <a:ext cx="377716" cy="376334"/>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8" name="直線コネクタ 87"/>
              <p:cNvCxnSpPr/>
              <p:nvPr/>
            </p:nvCxnSpPr>
            <p:spPr>
              <a:xfrm rot="5400000">
                <a:off x="3022855" y="149787"/>
                <a:ext cx="300281" cy="455942"/>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89" name="片側の 2 つの角を切り取った四角形 88"/>
              <p:cNvSpPr/>
              <p:nvPr/>
            </p:nvSpPr>
            <p:spPr>
              <a:xfrm rot="5400000">
                <a:off x="2817587" y="923868"/>
                <a:ext cx="638661" cy="643183"/>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90" name="円/楕円 89"/>
              <p:cNvSpPr/>
              <p:nvPr/>
            </p:nvSpPr>
            <p:spPr>
              <a:xfrm rot="5400000">
                <a:off x="2892603" y="978366"/>
                <a:ext cx="532218" cy="534170"/>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91" name="直線コネクタ 90"/>
              <p:cNvCxnSpPr>
                <a:stCxn id="90" idx="2"/>
                <a:endCxn id="90" idx="6"/>
              </p:cNvCxnSpPr>
              <p:nvPr/>
            </p:nvCxnSpPr>
            <p:spPr>
              <a:xfrm rot="5400000">
                <a:off x="2892603" y="1245451"/>
                <a:ext cx="532218"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2" name="直線コネクタ 91"/>
              <p:cNvCxnSpPr>
                <a:stCxn id="90" idx="7"/>
                <a:endCxn id="90" idx="3"/>
              </p:cNvCxnSpPr>
              <p:nvPr/>
            </p:nvCxnSpPr>
            <p:spPr>
              <a:xfrm flipH="1" flipV="1">
                <a:off x="2969854" y="1057284"/>
                <a:ext cx="377716" cy="376334"/>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3" name="直線コネクタ 92"/>
              <p:cNvCxnSpPr/>
              <p:nvPr/>
            </p:nvCxnSpPr>
            <p:spPr>
              <a:xfrm rot="5400000">
                <a:off x="3031328" y="1014928"/>
                <a:ext cx="300281" cy="455942"/>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 name="図形グループ 23"/>
            <p:cNvGrpSpPr/>
            <p:nvPr/>
          </p:nvGrpSpPr>
          <p:grpSpPr>
            <a:xfrm>
              <a:off x="2790741" y="7458961"/>
              <a:ext cx="324328" cy="614445"/>
              <a:chOff x="3353435" y="2606188"/>
              <a:chExt cx="513351" cy="1262514"/>
            </a:xfrm>
          </p:grpSpPr>
          <p:sp>
            <p:nvSpPr>
              <p:cNvPr id="75" name="正方形/長方形 74"/>
              <p:cNvSpPr/>
              <p:nvPr/>
            </p:nvSpPr>
            <p:spPr>
              <a:xfrm>
                <a:off x="3353435" y="2777067"/>
                <a:ext cx="219832" cy="897466"/>
              </a:xfrm>
              <a:prstGeom prst="rect">
                <a:avLst/>
              </a:prstGeom>
              <a:solidFill>
                <a:schemeClr val="bg1">
                  <a:lumMod val="8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6" name="正方形/長方形 75"/>
              <p:cNvSpPr/>
              <p:nvPr/>
            </p:nvSpPr>
            <p:spPr>
              <a:xfrm>
                <a:off x="3646954" y="2784521"/>
                <a:ext cx="219832" cy="897466"/>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7" name="正方形/長方形 76"/>
              <p:cNvSpPr/>
              <p:nvPr/>
            </p:nvSpPr>
            <p:spPr>
              <a:xfrm>
                <a:off x="3573267" y="2921508"/>
                <a:ext cx="67432" cy="608586"/>
              </a:xfrm>
              <a:prstGeom prst="rect">
                <a:avLst/>
              </a:prstGeom>
              <a:no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8" name="正方形/長方形 77"/>
              <p:cNvSpPr/>
              <p:nvPr/>
            </p:nvSpPr>
            <p:spPr>
              <a:xfrm>
                <a:off x="3370370" y="2606188"/>
                <a:ext cx="179999" cy="180000"/>
              </a:xfrm>
              <a:prstGeom prst="rect">
                <a:avLst/>
              </a:prstGeom>
              <a:solidFill>
                <a:schemeClr val="tx1"/>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9" name="正方形/長方形 78"/>
              <p:cNvSpPr/>
              <p:nvPr/>
            </p:nvSpPr>
            <p:spPr>
              <a:xfrm>
                <a:off x="3669853" y="2614681"/>
                <a:ext cx="179999" cy="169840"/>
              </a:xfrm>
              <a:prstGeom prst="rect">
                <a:avLst/>
              </a:prstGeom>
              <a:solidFill>
                <a:schemeClr val="tx1"/>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80" name="台形 79"/>
              <p:cNvSpPr/>
              <p:nvPr/>
            </p:nvSpPr>
            <p:spPr>
              <a:xfrm flipV="1">
                <a:off x="3369286" y="3674533"/>
                <a:ext cx="203981" cy="194169"/>
              </a:xfrm>
              <a:prstGeom prst="trapezoid">
                <a:avLst/>
              </a:prstGeom>
              <a:solidFill>
                <a:srgbClr val="D9D9D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81" name="台形 80"/>
              <p:cNvSpPr/>
              <p:nvPr/>
            </p:nvSpPr>
            <p:spPr>
              <a:xfrm flipV="1">
                <a:off x="3659075" y="3674533"/>
                <a:ext cx="203981" cy="194169"/>
              </a:xfrm>
              <a:prstGeom prst="trapezoid">
                <a:avLst/>
              </a:prstGeom>
              <a:solidFill>
                <a:srgbClr val="D9D9D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grpSp>
        <p:grpSp>
          <p:nvGrpSpPr>
            <p:cNvPr id="25" name="図形グループ 24"/>
            <p:cNvGrpSpPr/>
            <p:nvPr/>
          </p:nvGrpSpPr>
          <p:grpSpPr>
            <a:xfrm>
              <a:off x="2588860" y="8530208"/>
              <a:ext cx="749180" cy="477680"/>
              <a:chOff x="4332016" y="4848176"/>
              <a:chExt cx="288029" cy="221892"/>
            </a:xfrm>
          </p:grpSpPr>
          <p:sp>
            <p:nvSpPr>
              <p:cNvPr id="69" name="アーチ 68"/>
              <p:cNvSpPr/>
              <p:nvPr/>
            </p:nvSpPr>
            <p:spPr>
              <a:xfrm>
                <a:off x="4360283" y="4852334"/>
                <a:ext cx="57150" cy="89380"/>
              </a:xfrm>
              <a:prstGeom prst="blockArc">
                <a:avLst/>
              </a:prstGeom>
              <a:solidFill>
                <a:schemeClr val="accent6">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solidFill>
                    <a:schemeClr val="tx1"/>
                  </a:solidFill>
                </a:endParaRPr>
              </a:p>
            </p:txBody>
          </p:sp>
          <p:grpSp>
            <p:nvGrpSpPr>
              <p:cNvPr id="70" name="図形グループ 69"/>
              <p:cNvGrpSpPr/>
              <p:nvPr/>
            </p:nvGrpSpPr>
            <p:grpSpPr>
              <a:xfrm>
                <a:off x="4332016" y="4889828"/>
                <a:ext cx="288029" cy="180240"/>
                <a:chOff x="4332016" y="4889828"/>
                <a:chExt cx="288029" cy="180240"/>
              </a:xfrm>
            </p:grpSpPr>
            <p:sp>
              <p:nvSpPr>
                <p:cNvPr id="72" name="正方形/長方形 71"/>
                <p:cNvSpPr/>
                <p:nvPr/>
              </p:nvSpPr>
              <p:spPr>
                <a:xfrm>
                  <a:off x="4332016" y="4889828"/>
                  <a:ext cx="288029" cy="57559"/>
                </a:xfrm>
                <a:prstGeom prst="rect">
                  <a:avLst/>
                </a:prstGeom>
                <a:solidFill>
                  <a:schemeClr val="accent6">
                    <a:lumMod val="50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3" name="正方形/長方形 72"/>
                <p:cNvSpPr/>
                <p:nvPr/>
              </p:nvSpPr>
              <p:spPr>
                <a:xfrm>
                  <a:off x="4332016" y="4953111"/>
                  <a:ext cx="288029" cy="57559"/>
                </a:xfrm>
                <a:prstGeom prst="rect">
                  <a:avLst/>
                </a:prstGeom>
                <a:solidFill>
                  <a:schemeClr val="accent6">
                    <a:lumMod val="50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4" name="正方形/長方形 73"/>
                <p:cNvSpPr/>
                <p:nvPr/>
              </p:nvSpPr>
              <p:spPr>
                <a:xfrm>
                  <a:off x="4332016" y="5012509"/>
                  <a:ext cx="288029" cy="57559"/>
                </a:xfrm>
                <a:prstGeom prst="rect">
                  <a:avLst/>
                </a:prstGeom>
                <a:solidFill>
                  <a:schemeClr val="accent6">
                    <a:lumMod val="50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grpSp>
          <p:sp>
            <p:nvSpPr>
              <p:cNvPr id="71" name="アーチ 70"/>
              <p:cNvSpPr/>
              <p:nvPr/>
            </p:nvSpPr>
            <p:spPr>
              <a:xfrm>
                <a:off x="4530610" y="4848176"/>
                <a:ext cx="57150" cy="89380"/>
              </a:xfrm>
              <a:prstGeom prst="blockArc">
                <a:avLst/>
              </a:prstGeom>
              <a:solidFill>
                <a:schemeClr val="accent6">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solidFill>
                    <a:schemeClr val="tx1"/>
                  </a:solidFill>
                </a:endParaRPr>
              </a:p>
            </p:txBody>
          </p:sp>
        </p:grpSp>
        <p:grpSp>
          <p:nvGrpSpPr>
            <p:cNvPr id="26" name="図形グループ 25"/>
            <p:cNvGrpSpPr/>
            <p:nvPr/>
          </p:nvGrpSpPr>
          <p:grpSpPr>
            <a:xfrm>
              <a:off x="2643162" y="2585178"/>
              <a:ext cx="485689" cy="877367"/>
              <a:chOff x="4840782" y="2348434"/>
              <a:chExt cx="583977" cy="1080566"/>
            </a:xfrm>
          </p:grpSpPr>
          <p:sp>
            <p:nvSpPr>
              <p:cNvPr id="60" name="二等辺三角形 59"/>
              <p:cNvSpPr/>
              <p:nvPr/>
            </p:nvSpPr>
            <p:spPr>
              <a:xfrm flipV="1">
                <a:off x="4840782" y="2348434"/>
                <a:ext cx="583977" cy="877366"/>
              </a:xfrm>
              <a:prstGeom prst="triangle">
                <a:avLst/>
              </a:prstGeom>
              <a:solidFill>
                <a:srgbClr val="FFFF00"/>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61" name="正方形/長方形 60"/>
              <p:cNvSpPr/>
              <p:nvPr/>
            </p:nvSpPr>
            <p:spPr>
              <a:xfrm>
                <a:off x="4840782" y="2348434"/>
                <a:ext cx="583977" cy="1080566"/>
              </a:xfrm>
              <a:prstGeom prst="rect">
                <a:avLst/>
              </a:prstGeom>
              <a:no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62" name="直線コネクタ 61"/>
              <p:cNvCxnSpPr/>
              <p:nvPr/>
            </p:nvCxnSpPr>
            <p:spPr>
              <a:xfrm>
                <a:off x="4840782" y="3225800"/>
                <a:ext cx="583977"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3" name="円/楕円 62"/>
              <p:cNvSpPr/>
              <p:nvPr/>
            </p:nvSpPr>
            <p:spPr>
              <a:xfrm>
                <a:off x="4905254" y="3063854"/>
                <a:ext cx="144000" cy="144000"/>
              </a:xfrm>
              <a:prstGeom prst="ellipse">
                <a:avLst/>
              </a:prstGeom>
              <a:no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64" name="正方形/長方形 63"/>
              <p:cNvSpPr/>
              <p:nvPr/>
            </p:nvSpPr>
            <p:spPr>
              <a:xfrm>
                <a:off x="5060614" y="3225800"/>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65" name="正方形/長方形 64"/>
              <p:cNvSpPr/>
              <p:nvPr/>
            </p:nvSpPr>
            <p:spPr>
              <a:xfrm>
                <a:off x="5123267" y="3225801"/>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66" name="正方形/長方形 65"/>
              <p:cNvSpPr/>
              <p:nvPr/>
            </p:nvSpPr>
            <p:spPr>
              <a:xfrm>
                <a:off x="5190408" y="3225800"/>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67" name="正方形/長方形 66"/>
              <p:cNvSpPr/>
              <p:nvPr/>
            </p:nvSpPr>
            <p:spPr>
              <a:xfrm>
                <a:off x="5256254" y="3225801"/>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68" name="正方形/長方形 67"/>
              <p:cNvSpPr/>
              <p:nvPr/>
            </p:nvSpPr>
            <p:spPr>
              <a:xfrm>
                <a:off x="5301973" y="3225800"/>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grpSp>
        <p:grpSp>
          <p:nvGrpSpPr>
            <p:cNvPr id="27" name="図形グループ 26"/>
            <p:cNvGrpSpPr/>
            <p:nvPr/>
          </p:nvGrpSpPr>
          <p:grpSpPr>
            <a:xfrm>
              <a:off x="2688694" y="5806032"/>
              <a:ext cx="485689" cy="877367"/>
              <a:chOff x="4840782" y="2348434"/>
              <a:chExt cx="583977" cy="1080566"/>
            </a:xfrm>
          </p:grpSpPr>
          <p:sp>
            <p:nvSpPr>
              <p:cNvPr id="51" name="二等辺三角形 50"/>
              <p:cNvSpPr/>
              <p:nvPr/>
            </p:nvSpPr>
            <p:spPr>
              <a:xfrm flipV="1">
                <a:off x="4840782" y="2348434"/>
                <a:ext cx="583977" cy="877366"/>
              </a:xfrm>
              <a:prstGeom prst="triangle">
                <a:avLst/>
              </a:prstGeom>
              <a:solidFill>
                <a:srgbClr val="FFFF00"/>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52" name="正方形/長方形 51"/>
              <p:cNvSpPr/>
              <p:nvPr/>
            </p:nvSpPr>
            <p:spPr>
              <a:xfrm>
                <a:off x="4840782" y="2348434"/>
                <a:ext cx="583977" cy="1080566"/>
              </a:xfrm>
              <a:prstGeom prst="rect">
                <a:avLst/>
              </a:prstGeom>
              <a:no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53" name="直線コネクタ 52"/>
              <p:cNvCxnSpPr/>
              <p:nvPr/>
            </p:nvCxnSpPr>
            <p:spPr>
              <a:xfrm>
                <a:off x="4840782" y="3225800"/>
                <a:ext cx="583977"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4" name="円/楕円 53"/>
              <p:cNvSpPr/>
              <p:nvPr/>
            </p:nvSpPr>
            <p:spPr>
              <a:xfrm>
                <a:off x="4905254" y="3063854"/>
                <a:ext cx="144000" cy="144000"/>
              </a:xfrm>
              <a:prstGeom prst="ellipse">
                <a:avLst/>
              </a:prstGeom>
              <a:no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55" name="正方形/長方形 54"/>
              <p:cNvSpPr/>
              <p:nvPr/>
            </p:nvSpPr>
            <p:spPr>
              <a:xfrm>
                <a:off x="5060614" y="3225800"/>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56" name="正方形/長方形 55"/>
              <p:cNvSpPr/>
              <p:nvPr/>
            </p:nvSpPr>
            <p:spPr>
              <a:xfrm>
                <a:off x="5123267" y="3225801"/>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57" name="正方形/長方形 56"/>
              <p:cNvSpPr/>
              <p:nvPr/>
            </p:nvSpPr>
            <p:spPr>
              <a:xfrm>
                <a:off x="5190408" y="3225800"/>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58" name="正方形/長方形 57"/>
              <p:cNvSpPr/>
              <p:nvPr/>
            </p:nvSpPr>
            <p:spPr>
              <a:xfrm>
                <a:off x="5256254" y="3225801"/>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59" name="正方形/長方形 58"/>
              <p:cNvSpPr/>
              <p:nvPr/>
            </p:nvSpPr>
            <p:spPr>
              <a:xfrm>
                <a:off x="5301973" y="3225800"/>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grpSp>
        <p:grpSp>
          <p:nvGrpSpPr>
            <p:cNvPr id="28" name="図形グループ 27"/>
            <p:cNvGrpSpPr/>
            <p:nvPr/>
          </p:nvGrpSpPr>
          <p:grpSpPr>
            <a:xfrm>
              <a:off x="2904788" y="3814568"/>
              <a:ext cx="326457" cy="1445116"/>
              <a:chOff x="2806853" y="60988"/>
              <a:chExt cx="664253" cy="3242425"/>
            </a:xfrm>
          </p:grpSpPr>
          <p:grpSp>
            <p:nvGrpSpPr>
              <p:cNvPr id="29" name="図形グループ 28"/>
              <p:cNvGrpSpPr/>
              <p:nvPr/>
            </p:nvGrpSpPr>
            <p:grpSpPr>
              <a:xfrm rot="5400000">
                <a:off x="2821711" y="1797350"/>
                <a:ext cx="638661" cy="643183"/>
                <a:chOff x="1635721" y="1019741"/>
                <a:chExt cx="1039164" cy="1135184"/>
              </a:xfrm>
            </p:grpSpPr>
            <p:sp>
              <p:nvSpPr>
                <p:cNvPr id="46" name="片側の 2 つの角を切り取った四角形 45"/>
                <p:cNvSpPr/>
                <p:nvPr/>
              </p:nvSpPr>
              <p:spPr>
                <a:xfrm>
                  <a:off x="1635721" y="1019741"/>
                  <a:ext cx="1039164" cy="1135184"/>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47" name="円/楕円 46"/>
                <p:cNvSpPr/>
                <p:nvPr/>
              </p:nvSpPr>
              <p:spPr>
                <a:xfrm>
                  <a:off x="1722304" y="1077477"/>
                  <a:ext cx="865970" cy="942781"/>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48" name="直線コネクタ 47"/>
                <p:cNvCxnSpPr>
                  <a:stCxn id="47" idx="2"/>
                  <a:endCxn id="47" idx="6"/>
                </p:cNvCxnSpPr>
                <p:nvPr/>
              </p:nvCxnSpPr>
              <p:spPr>
                <a:xfrm>
                  <a:off x="1722304" y="1548868"/>
                  <a:ext cx="865970"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直線コネクタ 48"/>
                <p:cNvCxnSpPr>
                  <a:stCxn id="47" idx="7"/>
                  <a:endCxn id="47" idx="3"/>
                </p:cNvCxnSpPr>
                <p:nvPr/>
              </p:nvCxnSpPr>
              <p:spPr>
                <a:xfrm rot="16200000" flipH="1" flipV="1">
                  <a:off x="1821965" y="1242701"/>
                  <a:ext cx="666649" cy="612332"/>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p:nvPr/>
              </p:nvCxnSpPr>
              <p:spPr>
                <a:xfrm>
                  <a:off x="1906844" y="1106345"/>
                  <a:ext cx="488587" cy="804714"/>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rot="5400000">
                <a:off x="2830184" y="2662491"/>
                <a:ext cx="638661" cy="643183"/>
                <a:chOff x="1635721" y="1019741"/>
                <a:chExt cx="1039164" cy="1135184"/>
              </a:xfrm>
            </p:grpSpPr>
            <p:sp>
              <p:nvSpPr>
                <p:cNvPr id="41" name="片側の 2 つの角を切り取った四角形 40"/>
                <p:cNvSpPr/>
                <p:nvPr/>
              </p:nvSpPr>
              <p:spPr>
                <a:xfrm>
                  <a:off x="1635721" y="1019741"/>
                  <a:ext cx="1039164" cy="1135184"/>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42" name="円/楕円 41"/>
                <p:cNvSpPr/>
                <p:nvPr/>
              </p:nvSpPr>
              <p:spPr>
                <a:xfrm>
                  <a:off x="1722304" y="1077477"/>
                  <a:ext cx="865970" cy="942781"/>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43" name="直線コネクタ 42"/>
                <p:cNvCxnSpPr>
                  <a:stCxn id="42" idx="2"/>
                  <a:endCxn id="42" idx="6"/>
                </p:cNvCxnSpPr>
                <p:nvPr/>
              </p:nvCxnSpPr>
              <p:spPr>
                <a:xfrm>
                  <a:off x="1722304" y="1548868"/>
                  <a:ext cx="865970"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a:stCxn id="42" idx="7"/>
                  <a:endCxn id="42" idx="3"/>
                </p:cNvCxnSpPr>
                <p:nvPr/>
              </p:nvCxnSpPr>
              <p:spPr>
                <a:xfrm rot="16200000" flipH="1" flipV="1">
                  <a:off x="1821965" y="1242701"/>
                  <a:ext cx="666649" cy="612332"/>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1906844" y="1106345"/>
                  <a:ext cx="488587" cy="804714"/>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31" name="片側の 2 つの角を切り取った四角形 30"/>
              <p:cNvSpPr/>
              <p:nvPr/>
            </p:nvSpPr>
            <p:spPr>
              <a:xfrm rot="5400000">
                <a:off x="2809114" y="58727"/>
                <a:ext cx="638661" cy="643183"/>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32" name="円/楕円 31"/>
              <p:cNvSpPr/>
              <p:nvPr/>
            </p:nvSpPr>
            <p:spPr>
              <a:xfrm rot="5400000">
                <a:off x="2884130" y="113225"/>
                <a:ext cx="532218" cy="534170"/>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33" name="直線コネクタ 32"/>
              <p:cNvCxnSpPr>
                <a:stCxn id="32" idx="2"/>
                <a:endCxn id="32" idx="6"/>
              </p:cNvCxnSpPr>
              <p:nvPr/>
            </p:nvCxnSpPr>
            <p:spPr>
              <a:xfrm rot="5400000">
                <a:off x="2884130" y="380310"/>
                <a:ext cx="532218"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a:stCxn id="32" idx="7"/>
                <a:endCxn id="32" idx="3"/>
              </p:cNvCxnSpPr>
              <p:nvPr/>
            </p:nvCxnSpPr>
            <p:spPr>
              <a:xfrm flipH="1" flipV="1">
                <a:off x="2961381" y="192143"/>
                <a:ext cx="377716" cy="376334"/>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rot="5400000">
                <a:off x="3022855" y="149787"/>
                <a:ext cx="300281" cy="455942"/>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6" name="片側の 2 つの角を切り取った四角形 35"/>
              <p:cNvSpPr/>
              <p:nvPr/>
            </p:nvSpPr>
            <p:spPr>
              <a:xfrm rot="5400000">
                <a:off x="2817587" y="923868"/>
                <a:ext cx="638661" cy="643183"/>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37" name="円/楕円 36"/>
              <p:cNvSpPr/>
              <p:nvPr/>
            </p:nvSpPr>
            <p:spPr>
              <a:xfrm rot="5400000">
                <a:off x="2892603" y="978366"/>
                <a:ext cx="532218" cy="534170"/>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38" name="直線コネクタ 37"/>
              <p:cNvCxnSpPr>
                <a:stCxn id="37" idx="2"/>
                <a:endCxn id="37" idx="6"/>
              </p:cNvCxnSpPr>
              <p:nvPr/>
            </p:nvCxnSpPr>
            <p:spPr>
              <a:xfrm rot="5400000">
                <a:off x="2892603" y="1245451"/>
                <a:ext cx="532218"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直線コネクタ 38"/>
              <p:cNvCxnSpPr>
                <a:stCxn id="37" idx="7"/>
                <a:endCxn id="37" idx="3"/>
              </p:cNvCxnSpPr>
              <p:nvPr/>
            </p:nvCxnSpPr>
            <p:spPr>
              <a:xfrm flipH="1" flipV="1">
                <a:off x="2969854" y="1057284"/>
                <a:ext cx="377716" cy="376334"/>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rot="5400000">
                <a:off x="3031328" y="1014928"/>
                <a:ext cx="300281" cy="455942"/>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grpSp>
      </p:grpSp>
      <p:sp>
        <p:nvSpPr>
          <p:cNvPr id="2" name="テキスト ボックス 1"/>
          <p:cNvSpPr txBox="1"/>
          <p:nvPr/>
        </p:nvSpPr>
        <p:spPr>
          <a:xfrm>
            <a:off x="7594147" y="2492896"/>
            <a:ext cx="578253" cy="276999"/>
          </a:xfrm>
          <a:prstGeom prst="rect">
            <a:avLst/>
          </a:prstGeom>
          <a:noFill/>
          <a:ln>
            <a:solidFill>
              <a:schemeClr val="tx1"/>
            </a:solidFill>
          </a:ln>
        </p:spPr>
        <p:txBody>
          <a:bodyPr wrap="none" rtlCol="0">
            <a:spAutoFit/>
          </a:bodyPr>
          <a:lstStyle/>
          <a:p>
            <a:r>
              <a:rPr kumimoji="1" lang="en-US" altLang="ja-JP" sz="1200" b="1" dirty="0" smtClean="0"/>
              <a:t>500m</a:t>
            </a:r>
            <a:endParaRPr kumimoji="1" lang="ja-JP" altLang="en-US" sz="1200" b="1" dirty="0"/>
          </a:p>
        </p:txBody>
      </p:sp>
      <p:sp>
        <p:nvSpPr>
          <p:cNvPr id="105" name="テキスト ボックス 104"/>
          <p:cNvSpPr txBox="1"/>
          <p:nvPr/>
        </p:nvSpPr>
        <p:spPr>
          <a:xfrm>
            <a:off x="7524328" y="4869160"/>
            <a:ext cx="663839" cy="276999"/>
          </a:xfrm>
          <a:prstGeom prst="rect">
            <a:avLst/>
          </a:prstGeom>
          <a:noFill/>
          <a:ln>
            <a:solidFill>
              <a:schemeClr val="tx1"/>
            </a:solidFill>
          </a:ln>
        </p:spPr>
        <p:txBody>
          <a:bodyPr wrap="none" rtlCol="0">
            <a:spAutoFit/>
          </a:bodyPr>
          <a:lstStyle/>
          <a:p>
            <a:r>
              <a:rPr kumimoji="1" lang="en-US" altLang="ja-JP" sz="1200" b="1" dirty="0" smtClean="0"/>
              <a:t>5000m</a:t>
            </a:r>
            <a:endParaRPr kumimoji="1" lang="ja-JP" altLang="en-US" sz="1200" b="1" dirty="0"/>
          </a:p>
        </p:txBody>
      </p:sp>
      <p:sp>
        <p:nvSpPr>
          <p:cNvPr id="61442" name="Text Box 34"/>
          <p:cNvSpPr txBox="1">
            <a:spLocks noChangeArrowheads="1"/>
          </p:cNvSpPr>
          <p:nvPr/>
        </p:nvSpPr>
        <p:spPr bwMode="auto">
          <a:xfrm>
            <a:off x="5580112" y="1628800"/>
            <a:ext cx="1084251"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b="1" dirty="0">
                <a:latin typeface="Helvetica" charset="0"/>
              </a:rPr>
              <a:t>K2</a:t>
            </a:r>
          </a:p>
          <a:p>
            <a:r>
              <a:rPr lang="en-US" altLang="ja-JP" sz="1200" b="1" dirty="0">
                <a:latin typeface="Helvetica" charset="0"/>
              </a:rPr>
              <a:t>47N, 160E</a:t>
            </a:r>
          </a:p>
          <a:p>
            <a:r>
              <a:rPr lang="en-US" altLang="ja-JP" sz="1200" b="1" dirty="0" smtClean="0">
                <a:latin typeface="Helvetica" charset="0"/>
              </a:rPr>
              <a:t>5200m</a:t>
            </a:r>
          </a:p>
          <a:p>
            <a:r>
              <a:rPr lang="en-US" altLang="ja-JP" sz="1200" b="1" dirty="0" smtClean="0">
                <a:latin typeface="Helvetica" charset="0"/>
              </a:rPr>
              <a:t>(Nov. 2010~)</a:t>
            </a:r>
            <a:endParaRPr lang="en-US" altLang="ja-JP" sz="1200" b="1" dirty="0">
              <a:latin typeface="Helvetica" charset="0"/>
            </a:endParaRPr>
          </a:p>
        </p:txBody>
      </p:sp>
      <p:sp>
        <p:nvSpPr>
          <p:cNvPr id="61443" name="Text Box 55"/>
          <p:cNvSpPr txBox="1">
            <a:spLocks noChangeArrowheads="1"/>
          </p:cNvSpPr>
          <p:nvPr/>
        </p:nvSpPr>
        <p:spPr bwMode="auto">
          <a:xfrm>
            <a:off x="3635896" y="4293096"/>
            <a:ext cx="1057275" cy="369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b="1" dirty="0">
                <a:solidFill>
                  <a:srgbClr val="D2231C"/>
                </a:solidFill>
                <a:latin typeface="ＭＳ Ｐゴシック" charset="0"/>
              </a:rPr>
              <a:t>~ 900 km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図形グループ 1"/>
          <p:cNvGrpSpPr>
            <a:grpSpLocks/>
          </p:cNvGrpSpPr>
          <p:nvPr/>
        </p:nvGrpSpPr>
        <p:grpSpPr bwMode="auto">
          <a:xfrm>
            <a:off x="250825" y="549275"/>
            <a:ext cx="8713788" cy="6119813"/>
            <a:chOff x="0" y="0"/>
            <a:chExt cx="9144000" cy="6858000"/>
          </a:xfrm>
        </p:grpSpPr>
        <p:pic>
          <p:nvPicPr>
            <p:cNvPr id="63506" name="図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7"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8" name="図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9" name="図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429000"/>
              <a:ext cx="45720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0" name="テキスト ボックス 5"/>
            <p:cNvSpPr txBox="1">
              <a:spLocks noChangeArrowheads="1"/>
            </p:cNvSpPr>
            <p:nvPr/>
          </p:nvSpPr>
          <p:spPr bwMode="auto">
            <a:xfrm>
              <a:off x="611187" y="549275"/>
              <a:ext cx="424039" cy="34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a:latin typeface="Helvetica" charset="0"/>
                  <a:cs typeface="Helvetica" charset="0"/>
                </a:rPr>
                <a:t>(a)</a:t>
              </a:r>
              <a:endParaRPr lang="ja-JP" altLang="en-US" sz="1400">
                <a:latin typeface="Helvetica" charset="0"/>
                <a:cs typeface="Helvetica" charset="0"/>
              </a:endParaRPr>
            </a:p>
          </p:txBody>
        </p:sp>
        <p:sp>
          <p:nvSpPr>
            <p:cNvPr id="63511" name="テキスト ボックス 6"/>
            <p:cNvSpPr txBox="1">
              <a:spLocks noChangeArrowheads="1"/>
            </p:cNvSpPr>
            <p:nvPr/>
          </p:nvSpPr>
          <p:spPr bwMode="auto">
            <a:xfrm>
              <a:off x="5148262" y="3933825"/>
              <a:ext cx="424039" cy="34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a:latin typeface="Helvetica" charset="0"/>
                  <a:cs typeface="Helvetica" charset="0"/>
                </a:rPr>
                <a:t>(d)</a:t>
              </a:r>
              <a:endParaRPr lang="ja-JP" altLang="en-US" sz="1400">
                <a:latin typeface="Helvetica" charset="0"/>
                <a:cs typeface="Helvetica" charset="0"/>
              </a:endParaRPr>
            </a:p>
          </p:txBody>
        </p:sp>
        <p:sp>
          <p:nvSpPr>
            <p:cNvPr id="63512" name="テキスト ボックス 7"/>
            <p:cNvSpPr txBox="1">
              <a:spLocks noChangeArrowheads="1"/>
            </p:cNvSpPr>
            <p:nvPr/>
          </p:nvSpPr>
          <p:spPr bwMode="auto">
            <a:xfrm>
              <a:off x="5148262" y="549275"/>
              <a:ext cx="413461" cy="34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a:latin typeface="Helvetica" charset="0"/>
                  <a:cs typeface="Helvetica" charset="0"/>
                </a:rPr>
                <a:t>(c)</a:t>
              </a:r>
              <a:endParaRPr lang="ja-JP" altLang="en-US" sz="1400">
                <a:latin typeface="Helvetica" charset="0"/>
                <a:cs typeface="Helvetica" charset="0"/>
              </a:endParaRPr>
            </a:p>
          </p:txBody>
        </p:sp>
        <p:sp>
          <p:nvSpPr>
            <p:cNvPr id="63513" name="テキスト ボックス 8"/>
            <p:cNvSpPr txBox="1">
              <a:spLocks noChangeArrowheads="1"/>
            </p:cNvSpPr>
            <p:nvPr/>
          </p:nvSpPr>
          <p:spPr bwMode="auto">
            <a:xfrm>
              <a:off x="611187" y="3933825"/>
              <a:ext cx="424039" cy="34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a:latin typeface="Helvetica" charset="0"/>
                  <a:cs typeface="Helvetica" charset="0"/>
                </a:rPr>
                <a:t>(b)</a:t>
              </a:r>
              <a:endParaRPr lang="ja-JP" altLang="en-US" sz="1400">
                <a:latin typeface="Helvetica" charset="0"/>
                <a:cs typeface="Helvetica" charset="0"/>
              </a:endParaRPr>
            </a:p>
          </p:txBody>
        </p:sp>
      </p:grpSp>
      <p:sp>
        <p:nvSpPr>
          <p:cNvPr id="34818" name="テキスト ボックス 4"/>
          <p:cNvSpPr txBox="1">
            <a:spLocks noChangeArrowheads="1"/>
          </p:cNvSpPr>
          <p:nvPr/>
        </p:nvSpPr>
        <p:spPr bwMode="auto">
          <a:xfrm>
            <a:off x="0" y="0"/>
            <a:ext cx="9144000" cy="461963"/>
          </a:xfrm>
          <a:prstGeom prst="rect">
            <a:avLst/>
          </a:prstGeom>
          <a:solidFill>
            <a:srgbClr val="2D2D8A"/>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defRPr/>
            </a:pPr>
            <a:r>
              <a:rPr lang="en-US" altLang="ja-JP" b="1" baseline="30000" dirty="0" smtClean="0">
                <a:solidFill>
                  <a:srgbClr val="FFFFFF"/>
                </a:solidFill>
              </a:rPr>
              <a:t>134</a:t>
            </a:r>
            <a:r>
              <a:rPr lang="en-US" altLang="ja-JP" b="1" dirty="0" smtClean="0">
                <a:solidFill>
                  <a:srgbClr val="FFFFFF"/>
                </a:solidFill>
              </a:rPr>
              <a:t>Cs Flux and Concentration at K2 and S1</a:t>
            </a:r>
          </a:p>
        </p:txBody>
      </p:sp>
      <p:sp>
        <p:nvSpPr>
          <p:cNvPr id="63491" name="Text Box 5"/>
          <p:cNvSpPr txBox="1">
            <a:spLocks noChangeArrowheads="1"/>
          </p:cNvSpPr>
          <p:nvPr/>
        </p:nvSpPr>
        <p:spPr bwMode="auto">
          <a:xfrm>
            <a:off x="6280150" y="6581775"/>
            <a:ext cx="289560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b="1"/>
              <a:t>(Honda et al., BG 10, 3525-3534.2013)</a:t>
            </a:r>
          </a:p>
        </p:txBody>
      </p:sp>
      <p:sp>
        <p:nvSpPr>
          <p:cNvPr id="63492" name="テキスト ボックス 1"/>
          <p:cNvSpPr txBox="1">
            <a:spLocks noChangeArrowheads="1"/>
          </p:cNvSpPr>
          <p:nvPr/>
        </p:nvSpPr>
        <p:spPr bwMode="auto">
          <a:xfrm rot="-5400000">
            <a:off x="3314701" y="2093912"/>
            <a:ext cx="919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solidFill>
                  <a:srgbClr val="FFFFFF"/>
                </a:solidFill>
              </a:rPr>
              <a:t>No sample</a:t>
            </a:r>
            <a:endParaRPr lang="ja-JP" altLang="en-US" sz="1200">
              <a:solidFill>
                <a:srgbClr val="FFFFFF"/>
              </a:solidFill>
            </a:endParaRPr>
          </a:p>
        </p:txBody>
      </p:sp>
      <p:sp>
        <p:nvSpPr>
          <p:cNvPr id="63493" name="テキスト ボックス 16"/>
          <p:cNvSpPr txBox="1">
            <a:spLocks noChangeArrowheads="1"/>
          </p:cNvSpPr>
          <p:nvPr/>
        </p:nvSpPr>
        <p:spPr bwMode="auto">
          <a:xfrm rot="-5400000">
            <a:off x="3386138" y="5191125"/>
            <a:ext cx="920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solidFill>
                  <a:srgbClr val="FFFFFF"/>
                </a:solidFill>
              </a:rPr>
              <a:t>No sample</a:t>
            </a:r>
            <a:endParaRPr lang="ja-JP" altLang="en-US" sz="1200">
              <a:solidFill>
                <a:srgbClr val="FFFFFF"/>
              </a:solidFill>
            </a:endParaRPr>
          </a:p>
        </p:txBody>
      </p:sp>
      <p:sp>
        <p:nvSpPr>
          <p:cNvPr id="3" name="ストライプ矢印 2"/>
          <p:cNvSpPr/>
          <p:nvPr/>
        </p:nvSpPr>
        <p:spPr bwMode="auto">
          <a:xfrm rot="5400000">
            <a:off x="972344" y="548481"/>
            <a:ext cx="395288" cy="396875"/>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kumimoji="0" lang="ja-JP" altLang="en-US" sz="600">
              <a:solidFill>
                <a:srgbClr val="000000"/>
              </a:solidFill>
            </a:endParaRPr>
          </a:p>
        </p:txBody>
      </p:sp>
      <p:sp>
        <p:nvSpPr>
          <p:cNvPr id="16" name="ストライプ矢印 15"/>
          <p:cNvSpPr/>
          <p:nvPr/>
        </p:nvSpPr>
        <p:spPr bwMode="auto">
          <a:xfrm rot="5400000">
            <a:off x="5292725" y="549275"/>
            <a:ext cx="395288" cy="395288"/>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kumimoji="0" lang="ja-JP" altLang="en-US" sz="600">
              <a:solidFill>
                <a:srgbClr val="000000"/>
              </a:solidFill>
            </a:endParaRPr>
          </a:p>
        </p:txBody>
      </p:sp>
      <p:sp>
        <p:nvSpPr>
          <p:cNvPr id="63496" name="テキスト ボックス 3"/>
          <p:cNvSpPr txBox="1">
            <a:spLocks noChangeArrowheads="1"/>
          </p:cNvSpPr>
          <p:nvPr/>
        </p:nvSpPr>
        <p:spPr bwMode="auto">
          <a:xfrm>
            <a:off x="1692275" y="476250"/>
            <a:ext cx="14509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b="1"/>
              <a:t>K2 500m</a:t>
            </a:r>
            <a:endParaRPr lang="ja-JP" altLang="en-US" b="1"/>
          </a:p>
        </p:txBody>
      </p:sp>
      <p:sp>
        <p:nvSpPr>
          <p:cNvPr id="63497" name="テキスト ボックス 17"/>
          <p:cNvSpPr txBox="1">
            <a:spLocks noChangeArrowheads="1"/>
          </p:cNvSpPr>
          <p:nvPr/>
        </p:nvSpPr>
        <p:spPr bwMode="auto">
          <a:xfrm>
            <a:off x="1692275" y="3573463"/>
            <a:ext cx="17065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b="1"/>
              <a:t>K2 5000 m</a:t>
            </a:r>
            <a:endParaRPr lang="ja-JP" altLang="en-US" b="1"/>
          </a:p>
        </p:txBody>
      </p:sp>
      <p:sp>
        <p:nvSpPr>
          <p:cNvPr id="63498" name="テキスト ボックス 18"/>
          <p:cNvSpPr txBox="1">
            <a:spLocks noChangeArrowheads="1"/>
          </p:cNvSpPr>
          <p:nvPr/>
        </p:nvSpPr>
        <p:spPr bwMode="auto">
          <a:xfrm>
            <a:off x="6227763" y="476250"/>
            <a:ext cx="1433512"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b="1"/>
              <a:t>S1 500m</a:t>
            </a:r>
            <a:endParaRPr lang="ja-JP" altLang="en-US" b="1"/>
          </a:p>
        </p:txBody>
      </p:sp>
      <p:sp>
        <p:nvSpPr>
          <p:cNvPr id="63499" name="テキスト ボックス 19"/>
          <p:cNvSpPr txBox="1">
            <a:spLocks noChangeArrowheads="1"/>
          </p:cNvSpPr>
          <p:nvPr/>
        </p:nvSpPr>
        <p:spPr bwMode="auto">
          <a:xfrm>
            <a:off x="6227763" y="3573463"/>
            <a:ext cx="169068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b="1"/>
              <a:t>S1 5000 m</a:t>
            </a:r>
            <a:endParaRPr lang="ja-JP" altLang="en-US" b="1"/>
          </a:p>
        </p:txBody>
      </p:sp>
      <p:sp>
        <p:nvSpPr>
          <p:cNvPr id="63500" name="スライド番号プレースホルダー 5"/>
          <p:cNvSpPr>
            <a:spLocks noGrp="1"/>
          </p:cNvSpPr>
          <p:nvPr>
            <p:ph type="sldNum" sz="quarter" idx="12"/>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675D28A7-A737-5F46-9579-F3031C254129}" type="slidenum">
              <a:rPr lang="en-US" altLang="ja-JP" sz="1400"/>
              <a:pPr/>
              <a:t>5</a:t>
            </a:fld>
            <a:endParaRPr lang="en-US" altLang="ja-JP" sz="1400"/>
          </a:p>
        </p:txBody>
      </p:sp>
      <p:sp>
        <p:nvSpPr>
          <p:cNvPr id="63501" name="テキスト ボックス 6"/>
          <p:cNvSpPr txBox="1">
            <a:spLocks noChangeArrowheads="1"/>
          </p:cNvSpPr>
          <p:nvPr/>
        </p:nvSpPr>
        <p:spPr bwMode="auto">
          <a:xfrm>
            <a:off x="55563" y="549275"/>
            <a:ext cx="915987" cy="246063"/>
          </a:xfrm>
          <a:prstGeom prst="rect">
            <a:avLst/>
          </a:prstGeom>
          <a:solidFill>
            <a:schemeClr val="accent1"/>
          </a:solidFill>
          <a:ln w="9525">
            <a:solidFill>
              <a:schemeClr val="tx1"/>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000" b="1"/>
              <a:t>~ 450 Bq/m</a:t>
            </a:r>
            <a:r>
              <a:rPr lang="en-US" altLang="ja-JP" sz="1000" b="1" baseline="30000"/>
              <a:t>2</a:t>
            </a:r>
            <a:endParaRPr lang="ja-JP" altLang="en-US" sz="1000" b="1" baseline="30000"/>
          </a:p>
        </p:txBody>
      </p:sp>
      <p:sp>
        <p:nvSpPr>
          <p:cNvPr id="63502" name="テキスト ボックス 23"/>
          <p:cNvSpPr txBox="1">
            <a:spLocks noChangeArrowheads="1"/>
          </p:cNvSpPr>
          <p:nvPr/>
        </p:nvSpPr>
        <p:spPr bwMode="auto">
          <a:xfrm>
            <a:off x="4284663" y="549275"/>
            <a:ext cx="914400" cy="246063"/>
          </a:xfrm>
          <a:prstGeom prst="rect">
            <a:avLst/>
          </a:prstGeom>
          <a:solidFill>
            <a:schemeClr val="accent1"/>
          </a:solidFill>
          <a:ln w="9525">
            <a:solidFill>
              <a:schemeClr val="tx1"/>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000" b="1"/>
              <a:t>~ 540 Bq/m</a:t>
            </a:r>
            <a:r>
              <a:rPr lang="en-US" altLang="ja-JP" sz="1000" b="1" baseline="30000"/>
              <a:t>2</a:t>
            </a:r>
            <a:endParaRPr lang="ja-JP" altLang="en-US" sz="1000" b="1" baseline="30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a:extLst>
              <a:ext uri="{28A0092B-C50C-407E-A947-70E740481C1C}">
                <a14:useLocalDpi xmlns:a14="http://schemas.microsoft.com/office/drawing/2010/main" val="0"/>
              </a:ext>
            </a:extLst>
          </a:blip>
          <a:srcRect t="90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3"/>
          <p:cNvPicPr>
            <a:picLocks noChangeAspect="1" noChangeArrowheads="1"/>
          </p:cNvPicPr>
          <p:nvPr/>
        </p:nvPicPr>
        <p:blipFill>
          <a:blip r:embed="rId3">
            <a:extLst>
              <a:ext uri="{28A0092B-C50C-407E-A947-70E740481C1C}">
                <a14:useLocalDpi xmlns:a14="http://schemas.microsoft.com/office/drawing/2010/main" val="0"/>
              </a:ext>
            </a:extLst>
          </a:blip>
          <a:srcRect t="27519"/>
          <a:stretch>
            <a:fillRect/>
          </a:stretch>
        </p:blipFill>
        <p:spPr bwMode="auto">
          <a:xfrm>
            <a:off x="0" y="-101600"/>
            <a:ext cx="91440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スライド番号プレースホルダー 1"/>
          <p:cNvSpPr>
            <a:spLocks noGrp="1"/>
          </p:cNvSpPr>
          <p:nvPr>
            <p:ph type="sldNum" sz="quarter" idx="12"/>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18B84230-27F0-E148-A32B-B6812D3CAC87}" type="slidenum">
              <a:rPr lang="en-US" altLang="ja-JP" sz="1400"/>
              <a:pPr/>
              <a:t>6</a:t>
            </a:fld>
            <a:endParaRPr lang="en-US" altLang="ja-JP" sz="1400"/>
          </a:p>
        </p:txBody>
      </p:sp>
      <p:sp>
        <p:nvSpPr>
          <p:cNvPr id="7" name="テキスト ボックス 6"/>
          <p:cNvSpPr txBox="1"/>
          <p:nvPr/>
        </p:nvSpPr>
        <p:spPr>
          <a:xfrm>
            <a:off x="683568" y="2060848"/>
            <a:ext cx="8136904" cy="4647426"/>
          </a:xfrm>
          <a:prstGeom prst="rect">
            <a:avLst/>
          </a:prstGeom>
          <a:noFill/>
          <a:ln w="38100" cmpd="sng">
            <a:noFill/>
          </a:ln>
          <a:effectLst>
            <a:outerShdw blurRad="50800" dist="38100" dir="5400000" algn="t" rotWithShape="0">
              <a:prstClr val="black">
                <a:alpha val="40000"/>
              </a:prstClr>
            </a:outerShdw>
          </a:effectLst>
        </p:spPr>
        <p:txBody>
          <a:bodyPr wrap="square">
            <a:spAutoFit/>
          </a:bodyPr>
          <a:lstStyle/>
          <a:p>
            <a:pPr algn="ctr">
              <a:defRPr/>
            </a:pPr>
            <a:r>
              <a:rPr lang="en-US" altLang="ja-JP" sz="2800" b="1" dirty="0" smtClean="0">
                <a:solidFill>
                  <a:srgbClr val="FFFF00"/>
                </a:solidFill>
              </a:rPr>
              <a:t>Lesson learned from Fukushima accident   </a:t>
            </a:r>
          </a:p>
          <a:p>
            <a:pPr algn="ctr">
              <a:defRPr/>
            </a:pPr>
            <a:endParaRPr lang="en-US" altLang="ja-JP" sz="2800" b="1" dirty="0">
              <a:solidFill>
                <a:schemeClr val="bg1"/>
              </a:solidFill>
            </a:endParaRPr>
          </a:p>
          <a:p>
            <a:pPr>
              <a:defRPr/>
            </a:pPr>
            <a:r>
              <a:rPr lang="en-US" altLang="ja-JP" b="1" dirty="0" smtClean="0">
                <a:solidFill>
                  <a:srgbClr val="FFFF00"/>
                </a:solidFill>
              </a:rPr>
              <a:t>Settling </a:t>
            </a:r>
            <a:r>
              <a:rPr lang="en-US" altLang="ja-JP" b="1" dirty="0">
                <a:solidFill>
                  <a:srgbClr val="FFFF00"/>
                </a:solidFill>
              </a:rPr>
              <a:t>velocity</a:t>
            </a:r>
          </a:p>
          <a:p>
            <a:pPr>
              <a:defRPr/>
            </a:pPr>
            <a:r>
              <a:rPr lang="en-US" altLang="ja-JP" b="1" dirty="0">
                <a:solidFill>
                  <a:schemeClr val="bg1"/>
                </a:solidFill>
              </a:rPr>
              <a:t>(0-500m) 30 ~ 50 m/day</a:t>
            </a:r>
          </a:p>
          <a:p>
            <a:pPr>
              <a:defRPr/>
            </a:pPr>
            <a:r>
              <a:rPr lang="en-US" altLang="ja-JP" b="1" dirty="0">
                <a:solidFill>
                  <a:schemeClr val="bg1"/>
                </a:solidFill>
              </a:rPr>
              <a:t>(500m-4810m) &gt; 180 m/day</a:t>
            </a:r>
          </a:p>
          <a:p>
            <a:pPr>
              <a:defRPr/>
            </a:pPr>
            <a:endParaRPr lang="en-US" altLang="ja-JP" b="1" dirty="0">
              <a:solidFill>
                <a:schemeClr val="bg1"/>
              </a:solidFill>
            </a:endParaRPr>
          </a:p>
          <a:p>
            <a:pPr>
              <a:defRPr/>
            </a:pPr>
            <a:r>
              <a:rPr lang="en-US" altLang="ja-JP" b="1" baseline="30000" dirty="0" smtClean="0">
                <a:solidFill>
                  <a:srgbClr val="FFFF00"/>
                </a:solidFill>
              </a:rPr>
              <a:t>137</a:t>
            </a:r>
            <a:r>
              <a:rPr lang="en-US" altLang="ja-JP" b="1" dirty="0" smtClean="0">
                <a:solidFill>
                  <a:srgbClr val="FFFF00"/>
                </a:solidFill>
              </a:rPr>
              <a:t>Cs </a:t>
            </a:r>
            <a:r>
              <a:rPr lang="en-US" altLang="ja-JP" b="1" dirty="0">
                <a:solidFill>
                  <a:srgbClr val="FFFF00"/>
                </a:solidFill>
              </a:rPr>
              <a:t>Flux</a:t>
            </a:r>
          </a:p>
          <a:p>
            <a:pPr>
              <a:defRPr/>
            </a:pPr>
            <a:r>
              <a:rPr lang="en-US" altLang="ja-JP" b="1" dirty="0">
                <a:solidFill>
                  <a:schemeClr val="bg1"/>
                </a:solidFill>
              </a:rPr>
              <a:t>2 ~ 3 Bq/m</a:t>
            </a:r>
            <a:r>
              <a:rPr lang="en-US" altLang="ja-JP" b="1" baseline="30000" dirty="0">
                <a:solidFill>
                  <a:schemeClr val="bg1"/>
                </a:solidFill>
              </a:rPr>
              <a:t>2</a:t>
            </a:r>
            <a:r>
              <a:rPr lang="en-US" altLang="ja-JP" b="1" dirty="0">
                <a:solidFill>
                  <a:schemeClr val="bg1"/>
                </a:solidFill>
              </a:rPr>
              <a:t>/</a:t>
            </a:r>
            <a:r>
              <a:rPr lang="en-US" altLang="ja-JP" b="1" dirty="0" smtClean="0">
                <a:solidFill>
                  <a:schemeClr val="bg1"/>
                </a:solidFill>
              </a:rPr>
              <a:t>yr</a:t>
            </a:r>
            <a:r>
              <a:rPr lang="en-US" altLang="ja-JP" b="1" dirty="0" smtClean="0">
                <a:solidFill>
                  <a:schemeClr val="bg1"/>
                </a:solidFill>
              </a:rPr>
              <a:t>.  </a:t>
            </a:r>
          </a:p>
          <a:p>
            <a:pPr>
              <a:defRPr/>
            </a:pPr>
            <a:r>
              <a:rPr lang="en-US" altLang="ja-JP" b="1" dirty="0" smtClean="0">
                <a:solidFill>
                  <a:schemeClr val="bg1"/>
                </a:solidFill>
              </a:rPr>
              <a:t>&gt; 99.5%: dissolved, &lt;0.5%: particulate</a:t>
            </a:r>
            <a:endParaRPr lang="en-US" altLang="ja-JP" b="1" dirty="0">
              <a:solidFill>
                <a:schemeClr val="bg1"/>
              </a:solidFill>
            </a:endParaRPr>
          </a:p>
          <a:p>
            <a:pPr>
              <a:defRPr/>
            </a:pPr>
            <a:endParaRPr lang="en-US" altLang="ja-JP" b="1" dirty="0">
              <a:solidFill>
                <a:schemeClr val="bg1"/>
              </a:solidFill>
            </a:endParaRPr>
          </a:p>
          <a:p>
            <a:pPr>
              <a:defRPr/>
            </a:pPr>
            <a:r>
              <a:rPr lang="en-US" altLang="ja-JP" b="1" dirty="0" smtClean="0">
                <a:solidFill>
                  <a:srgbClr val="FFFF00"/>
                </a:solidFill>
              </a:rPr>
              <a:t>Removal rate (</a:t>
            </a:r>
            <a:r>
              <a:rPr lang="en-US" altLang="ja-JP" b="1" dirty="0">
                <a:solidFill>
                  <a:srgbClr val="FFFF00"/>
                </a:solidFill>
              </a:rPr>
              <a:t>Residence time)</a:t>
            </a:r>
          </a:p>
          <a:p>
            <a:pPr>
              <a:defRPr/>
            </a:pPr>
            <a:r>
              <a:rPr lang="en-US" altLang="ja-JP" b="1" dirty="0">
                <a:solidFill>
                  <a:schemeClr val="bg1"/>
                </a:solidFill>
              </a:rPr>
              <a:t>~ 0.5 %/</a:t>
            </a:r>
            <a:r>
              <a:rPr lang="en-US" altLang="ja-JP" b="1" dirty="0" err="1">
                <a:solidFill>
                  <a:schemeClr val="bg1"/>
                </a:solidFill>
              </a:rPr>
              <a:t>yr</a:t>
            </a:r>
            <a:r>
              <a:rPr lang="en-US" altLang="ja-JP" b="1" dirty="0">
                <a:solidFill>
                  <a:schemeClr val="bg1"/>
                </a:solidFill>
              </a:rPr>
              <a:t> (~ 200 years)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6"/>
          <p:cNvSpPr txBox="1">
            <a:spLocks noChangeArrowheads="1"/>
          </p:cNvSpPr>
          <p:nvPr/>
        </p:nvSpPr>
        <p:spPr bwMode="auto">
          <a:xfrm>
            <a:off x="0" y="-26988"/>
            <a:ext cx="9144000" cy="461665"/>
          </a:xfrm>
          <a:prstGeom prst="rect">
            <a:avLst/>
          </a:prstGeom>
          <a:solidFill>
            <a:srgbClr val="FF5254"/>
          </a:solidFill>
          <a:ln>
            <a:noFill/>
          </a:ln>
          <a:effectLst>
            <a:outerShdw blurRad="50800" dist="38100" dir="5400000" algn="t" rotWithShape="0">
              <a:prstClr val="black">
                <a:alpha val="40000"/>
              </a:prstClr>
            </a:outerShdw>
          </a:effec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defRPr/>
            </a:pPr>
            <a:r>
              <a:rPr lang="en-US" altLang="ja-JP" b="1" dirty="0" smtClean="0">
                <a:solidFill>
                  <a:schemeClr val="bg1"/>
                </a:solidFill>
                <a:latin typeface="メイリオ"/>
                <a:ea typeface="メイリオ"/>
                <a:cs typeface="メイリオ"/>
              </a:rPr>
              <a:t>Update</a:t>
            </a:r>
            <a:r>
              <a:rPr lang="ja-JP" altLang="en-US" b="1" dirty="0" smtClean="0">
                <a:solidFill>
                  <a:schemeClr val="bg1"/>
                </a:solidFill>
                <a:latin typeface="メイリオ"/>
                <a:ea typeface="メイリオ"/>
                <a:cs typeface="メイリオ"/>
              </a:rPr>
              <a:t> </a:t>
            </a:r>
            <a:r>
              <a:rPr lang="en-US" altLang="ja-JP" b="1" dirty="0" smtClean="0">
                <a:solidFill>
                  <a:schemeClr val="bg1"/>
                </a:solidFill>
                <a:latin typeface="メイリオ"/>
                <a:ea typeface="メイリオ"/>
                <a:cs typeface="メイリオ"/>
              </a:rPr>
              <a:t>of K2 and S1</a:t>
            </a:r>
            <a:r>
              <a:rPr lang="ja-JP" altLang="en-US" b="1" dirty="0" smtClean="0">
                <a:solidFill>
                  <a:schemeClr val="bg1"/>
                </a:solidFill>
                <a:latin typeface="メイリオ"/>
                <a:ea typeface="メイリオ"/>
                <a:cs typeface="メイリオ"/>
              </a:rPr>
              <a:t> </a:t>
            </a:r>
            <a:endParaRPr lang="en-US" altLang="ja-JP" b="1" dirty="0" smtClean="0">
              <a:solidFill>
                <a:schemeClr val="bg1"/>
              </a:solidFill>
              <a:latin typeface="メイリオ"/>
              <a:ea typeface="メイリオ"/>
              <a:cs typeface="メイリオ"/>
            </a:endParaRPr>
          </a:p>
        </p:txBody>
      </p:sp>
      <p:grpSp>
        <p:nvGrpSpPr>
          <p:cNvPr id="9" name="図形グループ 8"/>
          <p:cNvGrpSpPr/>
          <p:nvPr/>
        </p:nvGrpSpPr>
        <p:grpSpPr>
          <a:xfrm>
            <a:off x="0" y="764704"/>
            <a:ext cx="9144000" cy="5606716"/>
            <a:chOff x="2411760" y="2348880"/>
            <a:chExt cx="9144000" cy="5606716"/>
          </a:xfrm>
        </p:grpSpPr>
        <p:pic>
          <p:nvPicPr>
            <p:cNvPr id="3" name="図 2" descr="oceansites_cur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2348880"/>
              <a:ext cx="9144000" cy="5606716"/>
            </a:xfrm>
            <a:prstGeom prst="rect">
              <a:avLst/>
            </a:prstGeom>
          </p:spPr>
        </p:pic>
        <p:sp>
          <p:nvSpPr>
            <p:cNvPr id="6" name="テキスト ボックス 5"/>
            <p:cNvSpPr txBox="1"/>
            <p:nvPr/>
          </p:nvSpPr>
          <p:spPr>
            <a:xfrm>
              <a:off x="6012160" y="3429000"/>
              <a:ext cx="432048" cy="276999"/>
            </a:xfrm>
            <a:prstGeom prst="rect">
              <a:avLst/>
            </a:prstGeom>
            <a:solidFill>
              <a:schemeClr val="bg1"/>
            </a:solidFill>
            <a:ln>
              <a:solidFill>
                <a:schemeClr val="tx1"/>
              </a:solidFill>
            </a:ln>
          </p:spPr>
          <p:txBody>
            <a:bodyPr wrap="square" rtlCol="0">
              <a:spAutoFit/>
            </a:bodyPr>
            <a:lstStyle/>
            <a:p>
              <a:r>
                <a:rPr kumimoji="1" lang="en-US" altLang="ja-JP" sz="1200" b="1" dirty="0" smtClean="0"/>
                <a:t>K2</a:t>
              </a:r>
              <a:endParaRPr kumimoji="1" lang="ja-JP" altLang="en-US" sz="1200" b="1" dirty="0"/>
            </a:p>
          </p:txBody>
        </p:sp>
        <p:sp>
          <p:nvSpPr>
            <p:cNvPr id="19" name="テキスト ボックス 18"/>
            <p:cNvSpPr txBox="1"/>
            <p:nvPr/>
          </p:nvSpPr>
          <p:spPr>
            <a:xfrm>
              <a:off x="5652120" y="3872081"/>
              <a:ext cx="432048" cy="276999"/>
            </a:xfrm>
            <a:prstGeom prst="rect">
              <a:avLst/>
            </a:prstGeom>
            <a:solidFill>
              <a:schemeClr val="bg1"/>
            </a:solidFill>
            <a:ln>
              <a:solidFill>
                <a:schemeClr val="tx1"/>
              </a:solidFill>
            </a:ln>
          </p:spPr>
          <p:txBody>
            <a:bodyPr wrap="square" rtlCol="0">
              <a:spAutoFit/>
            </a:bodyPr>
            <a:lstStyle/>
            <a:p>
              <a:r>
                <a:rPr kumimoji="1" lang="en-US" altLang="ja-JP" sz="1200" b="1" dirty="0" smtClean="0"/>
                <a:t>S1</a:t>
              </a:r>
              <a:endParaRPr kumimoji="1" lang="ja-JP" altLang="en-US" sz="1200" b="1" dirty="0"/>
            </a:p>
          </p:txBody>
        </p:sp>
        <p:sp>
          <p:nvSpPr>
            <p:cNvPr id="7" name="円/楕円 6"/>
            <p:cNvSpPr/>
            <p:nvPr/>
          </p:nvSpPr>
          <p:spPr bwMode="auto">
            <a:xfrm>
              <a:off x="5472104" y="3897056"/>
              <a:ext cx="108008" cy="108008"/>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0" name="円/楕円 19"/>
            <p:cNvSpPr/>
            <p:nvPr/>
          </p:nvSpPr>
          <p:spPr bwMode="auto">
            <a:xfrm>
              <a:off x="5832144" y="3465008"/>
              <a:ext cx="108008" cy="108008"/>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7870638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 descr="古海洋090511"/>
          <p:cNvPicPr>
            <a:picLocks noChangeAspect="1" noChangeArrowheads="1"/>
          </p:cNvPicPr>
          <p:nvPr/>
        </p:nvPicPr>
        <p:blipFill rotWithShape="1">
          <a:blip r:embed="rId2">
            <a:extLst>
              <a:ext uri="{28A0092B-C50C-407E-A947-70E740481C1C}">
                <a14:useLocalDpi xmlns:a14="http://schemas.microsoft.com/office/drawing/2010/main" val="0"/>
              </a:ext>
            </a:extLst>
          </a:blip>
          <a:srcRect l="72706" t="27970" r="21645"/>
          <a:stretch/>
        </p:blipFill>
        <p:spPr bwMode="auto">
          <a:xfrm>
            <a:off x="0" y="0"/>
            <a:ext cx="9143999" cy="731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0796" y="2730053"/>
            <a:ext cx="562707" cy="4051496"/>
          </a:xfrm>
          <a:prstGeom prst="rect">
            <a:avLst/>
          </a:prstGeom>
        </p:spPr>
      </p:pic>
      <p:sp>
        <p:nvSpPr>
          <p:cNvPr id="14" name="Freeform 6"/>
          <p:cNvSpPr>
            <a:spLocks/>
          </p:cNvSpPr>
          <p:nvPr/>
        </p:nvSpPr>
        <p:spPr bwMode="auto">
          <a:xfrm>
            <a:off x="5446956" y="6760905"/>
            <a:ext cx="1485900" cy="0"/>
          </a:xfrm>
          <a:custGeom>
            <a:avLst/>
            <a:gdLst>
              <a:gd name="T0" fmla="*/ 0 w 2151"/>
              <a:gd name="T1" fmla="*/ 0 w 2151"/>
              <a:gd name="T2" fmla="*/ 2151 w 2151"/>
            </a:gdLst>
            <a:ahLst/>
            <a:cxnLst>
              <a:cxn ang="0">
                <a:pos x="T0" y="0"/>
              </a:cxn>
              <a:cxn ang="0">
                <a:pos x="T1" y="0"/>
              </a:cxn>
              <a:cxn ang="0">
                <a:pos x="T2" y="0"/>
              </a:cxn>
            </a:cxnLst>
            <a:rect l="0" t="0" r="r" b="b"/>
            <a:pathLst>
              <a:path w="2151">
                <a:moveTo>
                  <a:pt x="0" y="0"/>
                </a:moveTo>
                <a:lnTo>
                  <a:pt x="0" y="0"/>
                </a:lnTo>
                <a:lnTo>
                  <a:pt x="2151" y="0"/>
                </a:lnTo>
              </a:path>
            </a:pathLst>
          </a:custGeom>
          <a:noFill/>
          <a:ln w="73025" cap="flat">
            <a:solidFill>
              <a:srgbClr val="332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400" b="1">
              <a:solidFill>
                <a:schemeClr val="bg1"/>
              </a:solidFill>
              <a:latin typeface="+mj-lt"/>
            </a:endParaRPr>
          </a:p>
        </p:txBody>
      </p:sp>
      <p:pic>
        <p:nvPicPr>
          <p:cNvPr id="15" name="図 14"/>
          <p:cNvPicPr>
            <a:picLocks noChangeAspect="1"/>
          </p:cNvPicPr>
          <p:nvPr/>
        </p:nvPicPr>
        <p:blipFill rotWithShape="1">
          <a:blip r:embed="rId4">
            <a:extLst>
              <a:ext uri="{28A0092B-C50C-407E-A947-70E740481C1C}">
                <a14:useLocalDpi xmlns:a14="http://schemas.microsoft.com/office/drawing/2010/main" val="0"/>
              </a:ext>
            </a:extLst>
          </a:blip>
          <a:srcRect l="43531" t="8952"/>
          <a:stretch/>
        </p:blipFill>
        <p:spPr>
          <a:xfrm>
            <a:off x="5868144" y="1340768"/>
            <a:ext cx="576064" cy="1720812"/>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3425" y="1454018"/>
            <a:ext cx="1548000" cy="1161000"/>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7486" y="3213140"/>
            <a:ext cx="1554480" cy="502920"/>
          </a:xfrm>
          <a:prstGeom prst="rect">
            <a:avLst/>
          </a:prstGeom>
        </p:spPr>
      </p:pic>
      <p:pic>
        <p:nvPicPr>
          <p:cNvPr id="26" name="図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797" y="2269569"/>
            <a:ext cx="792000" cy="1377554"/>
          </a:xfrm>
          <a:prstGeom prst="rect">
            <a:avLst/>
          </a:prstGeom>
        </p:spPr>
      </p:pic>
      <p:pic>
        <p:nvPicPr>
          <p:cNvPr id="27" name="図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98041" y="4370585"/>
            <a:ext cx="1548000" cy="1158973"/>
          </a:xfrm>
          <a:prstGeom prst="rect">
            <a:avLst/>
          </a:prstGeom>
        </p:spPr>
      </p:pic>
      <p:pic>
        <p:nvPicPr>
          <p:cNvPr id="29" name="図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9069" y="4544528"/>
            <a:ext cx="1372847" cy="1028700"/>
          </a:xfrm>
          <a:prstGeom prst="rect">
            <a:avLst/>
          </a:prstGeom>
          <a:scene3d>
            <a:camera prst="orthographicFront">
              <a:rot lat="0" lon="0" rev="16200000"/>
            </a:camera>
            <a:lightRig rig="threePt" dir="t"/>
          </a:scene3d>
        </p:spPr>
      </p:pic>
      <p:sp>
        <p:nvSpPr>
          <p:cNvPr id="30" name="Text Box 93"/>
          <p:cNvSpPr txBox="1">
            <a:spLocks noChangeArrowheads="1"/>
          </p:cNvSpPr>
          <p:nvPr/>
        </p:nvSpPr>
        <p:spPr bwMode="auto">
          <a:xfrm>
            <a:off x="6715707" y="2627148"/>
            <a:ext cx="2428294" cy="56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300"/>
              </a:spcBef>
              <a:buClr>
                <a:srgbClr val="3333FF"/>
              </a:buClr>
              <a:buSzPct val="85000"/>
              <a:buFont typeface="Wingdings" pitchFamily="2" charset="2"/>
              <a:buNone/>
              <a:defRPr/>
            </a:pPr>
            <a:r>
              <a:rPr lang="en-US" altLang="ja-JP" sz="1400" b="1" dirty="0" smtClean="0">
                <a:solidFill>
                  <a:schemeClr val="bg1"/>
                </a:solidFill>
                <a:latin typeface="+mj-lt"/>
                <a:ea typeface="Hiragino Maru Gothic ProN W4" charset="-128"/>
                <a:cs typeface="Hiragino Maru Gothic ProN W4" charset="-128"/>
              </a:rPr>
              <a:t>BGC Profiler</a:t>
            </a:r>
            <a:r>
              <a:rPr lang="ja-JP" altLang="en-US" sz="1400" b="1" dirty="0" smtClean="0">
                <a:solidFill>
                  <a:schemeClr val="bg1"/>
                </a:solidFill>
                <a:latin typeface="+mj-lt"/>
                <a:ea typeface="Hiragino Maru Gothic ProN W4" charset="-128"/>
                <a:cs typeface="Hiragino Maru Gothic ProN W4" charset="-128"/>
              </a:rPr>
              <a:t> </a:t>
            </a:r>
            <a:r>
              <a:rPr lang="en-US" altLang="ja-JP" sz="1400" b="1" dirty="0">
                <a:solidFill>
                  <a:schemeClr val="bg1"/>
                </a:solidFill>
                <a:latin typeface="+mj-lt"/>
                <a:ea typeface="Hiragino Maru Gothic ProN W4" charset="-128"/>
                <a:cs typeface="Hiragino Maru Gothic ProN W4" charset="-128"/>
              </a:rPr>
              <a:t>(POPPS</a:t>
            </a:r>
            <a:r>
              <a:rPr lang="en-US" altLang="ja-JP" sz="1400" b="1" dirty="0" smtClean="0">
                <a:solidFill>
                  <a:schemeClr val="bg1"/>
                </a:solidFill>
                <a:latin typeface="+mj-lt"/>
                <a:ea typeface="Hiragino Maru Gothic ProN W4" charset="-128"/>
                <a:cs typeface="Hiragino Maru Gothic ProN W4" charset="-128"/>
              </a:rPr>
              <a:t>)</a:t>
            </a:r>
          </a:p>
          <a:p>
            <a:pPr eaLnBrk="1" hangingPunct="1">
              <a:spcBef>
                <a:spcPts val="300"/>
              </a:spcBef>
              <a:buClr>
                <a:srgbClr val="3333FF"/>
              </a:buClr>
              <a:buSzPct val="85000"/>
              <a:buFont typeface="Wingdings" pitchFamily="2" charset="2"/>
              <a:buNone/>
              <a:defRPr/>
            </a:pPr>
            <a:r>
              <a:rPr lang="ja-JP" altLang="en-US" sz="1400" b="1" dirty="0" smtClean="0">
                <a:solidFill>
                  <a:schemeClr val="bg1"/>
                </a:solidFill>
                <a:latin typeface="+mj-lt"/>
                <a:ea typeface="Hiragino Maru Gothic ProN W4" charset="-128"/>
                <a:cs typeface="Hiragino Maru Gothic ProN W4" charset="-128"/>
              </a:rPr>
              <a:t>（</a:t>
            </a:r>
            <a:r>
              <a:rPr lang="en-US" altLang="ja-JP" sz="1400" b="1" dirty="0" smtClean="0">
                <a:solidFill>
                  <a:schemeClr val="bg1"/>
                </a:solidFill>
                <a:latin typeface="+mj-lt"/>
                <a:ea typeface="Hiragino Maru Gothic ProN W4" charset="-128"/>
                <a:cs typeface="Hiragino Maru Gothic ProN W4" charset="-128"/>
              </a:rPr>
              <a:t>upper </a:t>
            </a:r>
            <a:r>
              <a:rPr lang="en-US" altLang="en-US" sz="1400" b="1" dirty="0" smtClean="0">
                <a:solidFill>
                  <a:schemeClr val="bg1"/>
                </a:solidFill>
                <a:latin typeface="+mj-lt"/>
                <a:ea typeface="Hiragino Maru Gothic ProN W4" charset="-128"/>
                <a:cs typeface="Hiragino Maru Gothic ProN W4" charset="-128"/>
              </a:rPr>
              <a:t>150m)</a:t>
            </a:r>
            <a:endParaRPr lang="en-US" altLang="ja-JP" sz="1400" b="1" dirty="0">
              <a:solidFill>
                <a:schemeClr val="bg1"/>
              </a:solidFill>
              <a:latin typeface="+mj-lt"/>
              <a:ea typeface="Hiragino Maru Gothic ProN W4" charset="-128"/>
              <a:cs typeface="Hiragino Maru Gothic ProN W4" charset="-128"/>
            </a:endParaRPr>
          </a:p>
        </p:txBody>
      </p:sp>
      <p:sp>
        <p:nvSpPr>
          <p:cNvPr id="31" name="Text Box 93"/>
          <p:cNvSpPr txBox="1">
            <a:spLocks noChangeArrowheads="1"/>
          </p:cNvSpPr>
          <p:nvPr/>
        </p:nvSpPr>
        <p:spPr bwMode="auto">
          <a:xfrm>
            <a:off x="7020272" y="3697287"/>
            <a:ext cx="12816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300"/>
              </a:spcBef>
              <a:buClr>
                <a:srgbClr val="3333FF"/>
              </a:buClr>
              <a:buSzPct val="85000"/>
              <a:buFont typeface="Wingdings" pitchFamily="2" charset="2"/>
              <a:buNone/>
              <a:defRPr/>
            </a:pPr>
            <a:r>
              <a:rPr lang="en-US" altLang="ja-JP" sz="1400" b="1" dirty="0" smtClean="0">
                <a:solidFill>
                  <a:schemeClr val="bg1"/>
                </a:solidFill>
                <a:latin typeface="+mj-lt"/>
                <a:ea typeface="Hiragino Maru Gothic ProN W4" charset="-128"/>
                <a:cs typeface="Hiragino Maru Gothic ProN W4" charset="-128"/>
              </a:rPr>
              <a:t>pH sensor</a:t>
            </a:r>
          </a:p>
        </p:txBody>
      </p:sp>
      <p:sp>
        <p:nvSpPr>
          <p:cNvPr id="32" name="Text Box 93"/>
          <p:cNvSpPr txBox="1">
            <a:spLocks noChangeArrowheads="1"/>
          </p:cNvSpPr>
          <p:nvPr/>
        </p:nvSpPr>
        <p:spPr bwMode="auto">
          <a:xfrm>
            <a:off x="6876256" y="5517232"/>
            <a:ext cx="16561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300"/>
              </a:spcBef>
              <a:buClr>
                <a:srgbClr val="3333FF"/>
              </a:buClr>
              <a:buSzPct val="85000"/>
              <a:buFont typeface="Wingdings" pitchFamily="2" charset="2"/>
              <a:buNone/>
              <a:defRPr/>
            </a:pPr>
            <a:r>
              <a:rPr lang="en-US" altLang="ja-JP" sz="1400" b="1" dirty="0" smtClean="0">
                <a:solidFill>
                  <a:schemeClr val="bg1"/>
                </a:solidFill>
                <a:latin typeface="+mj-lt"/>
                <a:ea typeface="Hiragino Maru Gothic ProN W4" charset="-128"/>
                <a:cs typeface="Hiragino Maru Gothic ProN W4" charset="-128"/>
              </a:rPr>
              <a:t>ADCP 400m</a:t>
            </a:r>
          </a:p>
        </p:txBody>
      </p:sp>
      <p:sp>
        <p:nvSpPr>
          <p:cNvPr id="33" name="Text Box 93"/>
          <p:cNvSpPr txBox="1">
            <a:spLocks noChangeArrowheads="1"/>
          </p:cNvSpPr>
          <p:nvPr/>
        </p:nvSpPr>
        <p:spPr bwMode="auto">
          <a:xfrm>
            <a:off x="3419872" y="3645024"/>
            <a:ext cx="2418680" cy="56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300"/>
              </a:spcBef>
              <a:buClr>
                <a:srgbClr val="3333FF"/>
              </a:buClr>
              <a:buSzPct val="85000"/>
              <a:buFont typeface="Wingdings" pitchFamily="2" charset="2"/>
              <a:buNone/>
              <a:defRPr/>
            </a:pPr>
            <a:r>
              <a:rPr lang="en-US" altLang="ja-JP" sz="1400" b="1" dirty="0" smtClean="0">
                <a:solidFill>
                  <a:schemeClr val="bg1"/>
                </a:solidFill>
                <a:latin typeface="+mj-lt"/>
                <a:ea typeface="Hiragino Maru Gothic ProN W4" charset="-128"/>
                <a:cs typeface="Hiragino Maru Gothic ProN W4" charset="-128"/>
              </a:rPr>
              <a:t>Water sampler (RAS) </a:t>
            </a:r>
          </a:p>
          <a:p>
            <a:pPr algn="ctr" eaLnBrk="1" hangingPunct="1">
              <a:spcBef>
                <a:spcPts val="300"/>
              </a:spcBef>
              <a:buClr>
                <a:srgbClr val="3333FF"/>
              </a:buClr>
              <a:buSzPct val="85000"/>
              <a:buFont typeface="Wingdings" pitchFamily="2" charset="2"/>
              <a:buNone/>
              <a:defRPr/>
            </a:pPr>
            <a:r>
              <a:rPr lang="en-US" altLang="ja-JP" sz="1400" b="1" dirty="0" smtClean="0">
                <a:solidFill>
                  <a:schemeClr val="bg1"/>
                </a:solidFill>
                <a:latin typeface="+mj-lt"/>
                <a:ea typeface="Hiragino Maru Gothic ProN W4" charset="-128"/>
                <a:cs typeface="Hiragino Maru Gothic ProN W4" charset="-128"/>
              </a:rPr>
              <a:t>200, 300m</a:t>
            </a:r>
          </a:p>
        </p:txBody>
      </p:sp>
      <p:sp>
        <p:nvSpPr>
          <p:cNvPr id="34" name="Text Box 93"/>
          <p:cNvSpPr txBox="1">
            <a:spLocks noChangeArrowheads="1"/>
          </p:cNvSpPr>
          <p:nvPr/>
        </p:nvSpPr>
        <p:spPr bwMode="auto">
          <a:xfrm>
            <a:off x="4067944" y="5805264"/>
            <a:ext cx="1872207"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300"/>
              </a:spcBef>
              <a:buClr>
                <a:srgbClr val="3333FF"/>
              </a:buClr>
              <a:buSzPct val="85000"/>
              <a:buFont typeface="Wingdings" pitchFamily="2" charset="2"/>
              <a:buNone/>
              <a:defRPr/>
            </a:pPr>
            <a:r>
              <a:rPr lang="en-US" altLang="ja-JP" sz="1400" b="1" dirty="0" smtClean="0">
                <a:solidFill>
                  <a:schemeClr val="bg1"/>
                </a:solidFill>
                <a:latin typeface="+mj-lt"/>
                <a:ea typeface="Hiragino Maru Gothic ProN W4" charset="-128"/>
                <a:cs typeface="Hiragino Maru Gothic ProN W4" charset="-128"/>
              </a:rPr>
              <a:t>Sediment trap</a:t>
            </a:r>
          </a:p>
          <a:p>
            <a:pPr algn="ctr" eaLnBrk="1" hangingPunct="1">
              <a:spcBef>
                <a:spcPts val="300"/>
              </a:spcBef>
              <a:buClr>
                <a:srgbClr val="3333FF"/>
              </a:buClr>
              <a:buSzPct val="85000"/>
              <a:defRPr/>
            </a:pPr>
            <a:r>
              <a:rPr lang="ja-JP" altLang="en-US" sz="1400" b="1" dirty="0" smtClean="0">
                <a:solidFill>
                  <a:schemeClr val="bg1"/>
                </a:solidFill>
                <a:latin typeface="+mj-lt"/>
                <a:ea typeface="Hiragino Maru Gothic ProN W4" charset="-128"/>
                <a:cs typeface="Hiragino Maru Gothic ProN W4" charset="-128"/>
              </a:rPr>
              <a:t>（</a:t>
            </a:r>
            <a:r>
              <a:rPr lang="en-US" altLang="ja-JP" sz="1400" b="1" dirty="0" smtClean="0">
                <a:solidFill>
                  <a:schemeClr val="bg1"/>
                </a:solidFill>
                <a:latin typeface="+mj-lt"/>
                <a:ea typeface="Hiragino Maru Gothic ProN W4" charset="-128"/>
                <a:cs typeface="Hiragino Maru Gothic ProN W4" charset="-128"/>
              </a:rPr>
              <a:t>500</a:t>
            </a:r>
            <a:r>
              <a:rPr lang="en-US" altLang="ja-JP" sz="1400" b="1" dirty="0">
                <a:solidFill>
                  <a:schemeClr val="bg1"/>
                </a:solidFill>
                <a:latin typeface="+mj-lt"/>
                <a:ea typeface="Hiragino Maru Gothic ProN W4" charset="-128"/>
                <a:cs typeface="Hiragino Maru Gothic ProN W4" charset="-128"/>
              </a:rPr>
              <a:t>, </a:t>
            </a:r>
            <a:r>
              <a:rPr lang="en-US" altLang="ja-JP" sz="1400" b="1" dirty="0" smtClean="0">
                <a:solidFill>
                  <a:schemeClr val="bg1"/>
                </a:solidFill>
                <a:latin typeface="+mj-lt"/>
                <a:ea typeface="Hiragino Maru Gothic ProN W4" charset="-128"/>
                <a:cs typeface="Hiragino Maru Gothic ProN W4" charset="-128"/>
              </a:rPr>
              <a:t>4800m</a:t>
            </a:r>
            <a:r>
              <a:rPr lang="ja-JP" altLang="en-US" sz="1400" b="1" dirty="0" smtClean="0">
                <a:solidFill>
                  <a:schemeClr val="bg1"/>
                </a:solidFill>
                <a:latin typeface="+mj-lt"/>
                <a:ea typeface="Hiragino Maru Gothic ProN W4" charset="-128"/>
                <a:cs typeface="Hiragino Maru Gothic ProN W4" charset="-128"/>
              </a:rPr>
              <a:t>）</a:t>
            </a:r>
            <a:endParaRPr lang="ja-JP" altLang="en-US" sz="1400" b="1" dirty="0">
              <a:solidFill>
                <a:schemeClr val="bg1"/>
              </a:solidFill>
              <a:latin typeface="+mj-lt"/>
              <a:ea typeface="Hiragino Maru Gothic ProN W4" charset="-128"/>
              <a:cs typeface="Hiragino Maru Gothic ProN W4" charset="-128"/>
            </a:endParaRPr>
          </a:p>
          <a:p>
            <a:pPr algn="ctr" eaLnBrk="1" hangingPunct="1">
              <a:spcBef>
                <a:spcPts val="300"/>
              </a:spcBef>
              <a:buClr>
                <a:srgbClr val="3333FF"/>
              </a:buClr>
              <a:buSzPct val="85000"/>
              <a:buFont typeface="Wingdings" pitchFamily="2" charset="2"/>
              <a:buNone/>
              <a:defRPr/>
            </a:pPr>
            <a:endParaRPr lang="en-US" altLang="ja-JP" sz="1400" b="1" dirty="0" smtClean="0">
              <a:solidFill>
                <a:schemeClr val="bg1"/>
              </a:solidFill>
              <a:latin typeface="+mj-lt"/>
              <a:ea typeface="Hiragino Maru Gothic ProN W4" charset="-128"/>
              <a:cs typeface="Hiragino Maru Gothic ProN W4" charset="-128"/>
            </a:endParaRPr>
          </a:p>
        </p:txBody>
      </p:sp>
      <p:cxnSp>
        <p:nvCxnSpPr>
          <p:cNvPr id="39" name="直線矢印コネクタ 38"/>
          <p:cNvCxnSpPr/>
          <p:nvPr/>
        </p:nvCxnSpPr>
        <p:spPr bwMode="auto">
          <a:xfrm flipV="1">
            <a:off x="5425184" y="4637124"/>
            <a:ext cx="605472" cy="432048"/>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矢印コネクタ 39"/>
          <p:cNvCxnSpPr/>
          <p:nvPr/>
        </p:nvCxnSpPr>
        <p:spPr bwMode="auto">
          <a:xfrm>
            <a:off x="5425184" y="5069172"/>
            <a:ext cx="605472" cy="370385"/>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2" name="Picture 1029" descr="図"/>
          <p:cNvPicPr>
            <a:picLocks noChangeAspect="1" noChangeArrowheads="1" noCrop="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796136" y="476672"/>
            <a:ext cx="30765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直線矢印コネクタ 42"/>
          <p:cNvCxnSpPr/>
          <p:nvPr/>
        </p:nvCxnSpPr>
        <p:spPr bwMode="auto">
          <a:xfrm flipH="1" flipV="1">
            <a:off x="6371117" y="3457667"/>
            <a:ext cx="432000" cy="0"/>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矢印コネクタ 23"/>
          <p:cNvCxnSpPr/>
          <p:nvPr/>
        </p:nvCxnSpPr>
        <p:spPr bwMode="auto">
          <a:xfrm>
            <a:off x="5292080" y="3068960"/>
            <a:ext cx="648072" cy="432048"/>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矢印コネクタ 27"/>
          <p:cNvCxnSpPr/>
          <p:nvPr/>
        </p:nvCxnSpPr>
        <p:spPr bwMode="auto">
          <a:xfrm>
            <a:off x="5292080" y="3068960"/>
            <a:ext cx="648072" cy="864096"/>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矢印コネクタ 34"/>
          <p:cNvCxnSpPr/>
          <p:nvPr/>
        </p:nvCxnSpPr>
        <p:spPr bwMode="auto">
          <a:xfrm flipH="1" flipV="1">
            <a:off x="6372200" y="4365104"/>
            <a:ext cx="504008" cy="576064"/>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矢印コネクタ 36"/>
          <p:cNvCxnSpPr/>
          <p:nvPr/>
        </p:nvCxnSpPr>
        <p:spPr bwMode="auto">
          <a:xfrm flipH="1" flipV="1">
            <a:off x="6444208" y="6237312"/>
            <a:ext cx="432000" cy="0"/>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 Box 93"/>
          <p:cNvSpPr txBox="1">
            <a:spLocks noChangeArrowheads="1"/>
          </p:cNvSpPr>
          <p:nvPr/>
        </p:nvSpPr>
        <p:spPr bwMode="auto">
          <a:xfrm>
            <a:off x="6588224" y="6021288"/>
            <a:ext cx="21957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300"/>
              </a:spcBef>
              <a:buClr>
                <a:srgbClr val="3333FF"/>
              </a:buClr>
              <a:buSzPct val="85000"/>
              <a:buFont typeface="Wingdings" pitchFamily="2" charset="2"/>
              <a:buNone/>
              <a:defRPr/>
            </a:pPr>
            <a:r>
              <a:rPr lang="en-US" altLang="ja-JP" sz="1400" b="1" dirty="0" smtClean="0">
                <a:solidFill>
                  <a:schemeClr val="bg1"/>
                </a:solidFill>
                <a:latin typeface="+mj-lt"/>
                <a:ea typeface="Hiragino Maru Gothic ProN W4" charset="-128"/>
                <a:cs typeface="Hiragino Maru Gothic ProN W4" charset="-128"/>
              </a:rPr>
              <a:t>CTD (</a:t>
            </a:r>
            <a:r>
              <a:rPr lang="en-US" altLang="ja-JP" sz="1400" b="1" dirty="0" err="1" smtClean="0">
                <a:solidFill>
                  <a:schemeClr val="bg1"/>
                </a:solidFill>
                <a:latin typeface="+mj-lt"/>
                <a:ea typeface="Hiragino Maru Gothic ProN W4" charset="-128"/>
                <a:cs typeface="Hiragino Maru Gothic ProN W4" charset="-128"/>
              </a:rPr>
              <a:t>microCAT</a:t>
            </a:r>
            <a:r>
              <a:rPr lang="ja-JP" altLang="en-US" sz="1400" b="1" dirty="0" smtClean="0">
                <a:solidFill>
                  <a:schemeClr val="bg1"/>
                </a:solidFill>
                <a:latin typeface="+mj-lt"/>
                <a:ea typeface="Hiragino Maru Gothic ProN W4" charset="-128"/>
                <a:cs typeface="Hiragino Maru Gothic ProN W4" charset="-128"/>
              </a:rPr>
              <a:t>）</a:t>
            </a:r>
            <a:r>
              <a:rPr lang="en-US" altLang="ja-JP" sz="1400" b="1" dirty="0" smtClean="0">
                <a:solidFill>
                  <a:schemeClr val="bg1"/>
                </a:solidFill>
                <a:latin typeface="+mj-lt"/>
                <a:ea typeface="Hiragino Maru Gothic ProN W4" charset="-128"/>
                <a:cs typeface="Hiragino Maru Gothic ProN W4" charset="-128"/>
              </a:rPr>
              <a:t> 5000m</a:t>
            </a:r>
          </a:p>
        </p:txBody>
      </p:sp>
      <p:pic>
        <p:nvPicPr>
          <p:cNvPr id="45" name="図 44"/>
          <p:cNvPicPr>
            <a:picLocks noChangeAspect="1"/>
          </p:cNvPicPr>
          <p:nvPr/>
        </p:nvPicPr>
        <p:blipFill>
          <a:blip r:embed="rId11"/>
          <a:stretch>
            <a:fillRect/>
          </a:stretch>
        </p:blipFill>
        <p:spPr>
          <a:xfrm>
            <a:off x="140169" y="1988840"/>
            <a:ext cx="3407498" cy="3168352"/>
          </a:xfrm>
          <a:prstGeom prst="rect">
            <a:avLst/>
          </a:prstGeom>
          <a:ln w="28575" cmpd="sng">
            <a:solidFill>
              <a:srgbClr val="FFFFFF"/>
            </a:solidFill>
          </a:ln>
        </p:spPr>
      </p:pic>
      <p:sp>
        <p:nvSpPr>
          <p:cNvPr id="10" name="正方形/長方形 9"/>
          <p:cNvSpPr/>
          <p:nvPr/>
        </p:nvSpPr>
        <p:spPr bwMode="auto">
          <a:xfrm>
            <a:off x="2411760" y="2780928"/>
            <a:ext cx="576064" cy="504056"/>
          </a:xfrm>
          <a:prstGeom prst="rect">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6" name="Text Box 26"/>
          <p:cNvSpPr txBox="1">
            <a:spLocks noChangeArrowheads="1"/>
          </p:cNvSpPr>
          <p:nvPr/>
        </p:nvSpPr>
        <p:spPr bwMode="auto">
          <a:xfrm>
            <a:off x="0" y="-26988"/>
            <a:ext cx="9144000" cy="830997"/>
          </a:xfrm>
          <a:prstGeom prst="rect">
            <a:avLst/>
          </a:prstGeom>
          <a:solidFill>
            <a:srgbClr val="FF5254"/>
          </a:solidFill>
          <a:ln>
            <a:noFill/>
          </a:ln>
          <a:effectLst>
            <a:outerShdw blurRad="50800" dist="38100" dir="5400000" algn="t" rotWithShape="0">
              <a:prstClr val="black">
                <a:alpha val="40000"/>
              </a:prstClr>
            </a:outerShdw>
          </a:effec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defRPr/>
            </a:pPr>
            <a:r>
              <a:rPr lang="en-US" altLang="ja-JP" b="1" dirty="0" smtClean="0">
                <a:solidFill>
                  <a:schemeClr val="bg1"/>
                </a:solidFill>
                <a:latin typeface="メイリオ"/>
                <a:ea typeface="メイリオ"/>
                <a:cs typeface="メイリオ"/>
              </a:rPr>
              <a:t>K2 </a:t>
            </a:r>
          </a:p>
          <a:p>
            <a:pPr algn="ctr">
              <a:defRPr/>
            </a:pPr>
            <a:r>
              <a:rPr lang="en-US" altLang="ja-JP" b="1" dirty="0" smtClean="0">
                <a:solidFill>
                  <a:schemeClr val="bg1"/>
                </a:solidFill>
                <a:latin typeface="メイリオ"/>
                <a:ea typeface="メイリオ"/>
                <a:cs typeface="メイリオ"/>
              </a:rPr>
              <a:t>(I: 2001-2015, II: 2015-)</a:t>
            </a:r>
            <a:r>
              <a:rPr lang="ja-JP" altLang="en-US" b="1" dirty="0" smtClean="0">
                <a:solidFill>
                  <a:schemeClr val="bg1"/>
                </a:solidFill>
                <a:latin typeface="メイリオ"/>
                <a:ea typeface="メイリオ"/>
                <a:cs typeface="メイリオ"/>
              </a:rPr>
              <a:t> </a:t>
            </a:r>
            <a:endParaRPr lang="en-US" altLang="ja-JP" b="1" dirty="0" smtClean="0">
              <a:solidFill>
                <a:schemeClr val="bg1"/>
              </a:solidFill>
              <a:latin typeface="メイリオ"/>
              <a:ea typeface="メイリオ"/>
              <a:cs typeface="メイリオ"/>
            </a:endParaRPr>
          </a:p>
        </p:txBody>
      </p:sp>
    </p:spTree>
    <p:extLst>
      <p:ext uri="{BB962C8B-B14F-4D97-AF65-F5344CB8AC3E}">
        <p14:creationId xmlns:p14="http://schemas.microsoft.com/office/powerpoint/2010/main" val="37630848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6"/>
          <p:cNvSpPr txBox="1">
            <a:spLocks noChangeArrowheads="1"/>
          </p:cNvSpPr>
          <p:nvPr/>
        </p:nvSpPr>
        <p:spPr bwMode="auto">
          <a:xfrm>
            <a:off x="0" y="-26988"/>
            <a:ext cx="9144000" cy="461665"/>
          </a:xfrm>
          <a:prstGeom prst="rect">
            <a:avLst/>
          </a:prstGeom>
          <a:solidFill>
            <a:srgbClr val="FF5254"/>
          </a:solidFill>
          <a:ln>
            <a:noFill/>
          </a:ln>
          <a:effectLst>
            <a:outerShdw blurRad="50800" dist="38100" dir="5400000" algn="t" rotWithShape="0">
              <a:prstClr val="black">
                <a:alpha val="40000"/>
              </a:prstClr>
            </a:outerShdw>
          </a:effec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defRPr/>
            </a:pPr>
            <a:r>
              <a:rPr lang="en-US" altLang="ja-JP" b="1" dirty="0" smtClean="0">
                <a:solidFill>
                  <a:schemeClr val="bg1"/>
                </a:solidFill>
                <a:latin typeface="メイリオ"/>
                <a:ea typeface="メイリオ"/>
                <a:cs typeface="メイリオ"/>
              </a:rPr>
              <a:t>S1</a:t>
            </a:r>
            <a:r>
              <a:rPr lang="ja-JP" altLang="en-US" b="1" dirty="0">
                <a:solidFill>
                  <a:schemeClr val="bg1"/>
                </a:solidFill>
                <a:latin typeface="メイリオ"/>
                <a:ea typeface="メイリオ"/>
                <a:cs typeface="メイリオ"/>
              </a:rPr>
              <a:t>　</a:t>
            </a:r>
            <a:r>
              <a:rPr lang="en-US" altLang="ja-JP" b="1" dirty="0" smtClean="0">
                <a:solidFill>
                  <a:schemeClr val="bg1"/>
                </a:solidFill>
                <a:latin typeface="メイリオ"/>
                <a:ea typeface="メイリオ"/>
                <a:cs typeface="メイリオ"/>
              </a:rPr>
              <a:t>(2010 - 2014)</a:t>
            </a:r>
            <a:r>
              <a:rPr lang="ja-JP" altLang="en-US" b="1" dirty="0" smtClean="0">
                <a:solidFill>
                  <a:schemeClr val="bg1"/>
                </a:solidFill>
                <a:latin typeface="メイリオ"/>
                <a:ea typeface="メイリオ"/>
                <a:cs typeface="メイリオ"/>
              </a:rPr>
              <a:t>　</a:t>
            </a:r>
            <a:r>
              <a:rPr lang="en-US" altLang="ja-JP" b="1" dirty="0" smtClean="0">
                <a:solidFill>
                  <a:schemeClr val="bg1"/>
                </a:solidFill>
                <a:latin typeface="メイリオ"/>
                <a:ea typeface="メイリオ"/>
                <a:cs typeface="メイリオ"/>
              </a:rPr>
              <a:t>⇨</a:t>
            </a:r>
            <a:r>
              <a:rPr lang="ja-JP" altLang="en-US" b="1" dirty="0" smtClean="0">
                <a:solidFill>
                  <a:schemeClr val="bg1"/>
                </a:solidFill>
                <a:latin typeface="メイリオ"/>
                <a:ea typeface="メイリオ"/>
                <a:cs typeface="メイリオ"/>
              </a:rPr>
              <a:t>　</a:t>
            </a:r>
            <a:r>
              <a:rPr lang="en-US" altLang="ja-JP" b="1" dirty="0" smtClean="0">
                <a:solidFill>
                  <a:schemeClr val="bg1"/>
                </a:solidFill>
                <a:latin typeface="メイリオ"/>
                <a:ea typeface="メイリオ"/>
                <a:cs typeface="メイリオ"/>
              </a:rPr>
              <a:t>Station KEO (2014 - )</a:t>
            </a:r>
          </a:p>
        </p:txBody>
      </p:sp>
      <p:sp>
        <p:nvSpPr>
          <p:cNvPr id="2" name="テキスト ボックス 1"/>
          <p:cNvSpPr txBox="1"/>
          <p:nvPr/>
        </p:nvSpPr>
        <p:spPr>
          <a:xfrm>
            <a:off x="2134356" y="2825205"/>
            <a:ext cx="992579" cy="246221"/>
          </a:xfrm>
          <a:prstGeom prst="rect">
            <a:avLst/>
          </a:prstGeom>
          <a:noFill/>
        </p:spPr>
        <p:txBody>
          <a:bodyPr wrap="none" rtlCol="0">
            <a:spAutoFit/>
          </a:bodyPr>
          <a:lstStyle/>
          <a:p>
            <a:r>
              <a:rPr kumimoji="1" lang="en-US" altLang="ja-JP" sz="1000" b="1" dirty="0" smtClean="0">
                <a:solidFill>
                  <a:schemeClr val="bg1"/>
                </a:solidFill>
              </a:rPr>
              <a:t>(32.4N/144.4E)</a:t>
            </a:r>
            <a:endParaRPr kumimoji="1" lang="ja-JP" altLang="en-US" sz="1000" b="1" dirty="0">
              <a:solidFill>
                <a:schemeClr val="bg1"/>
              </a:solidFill>
            </a:endParaRPr>
          </a:p>
        </p:txBody>
      </p:sp>
      <p:sp>
        <p:nvSpPr>
          <p:cNvPr id="12" name="テキスト ボックス 11"/>
          <p:cNvSpPr txBox="1"/>
          <p:nvPr/>
        </p:nvSpPr>
        <p:spPr>
          <a:xfrm>
            <a:off x="1897613" y="3205487"/>
            <a:ext cx="890926" cy="246221"/>
          </a:xfrm>
          <a:prstGeom prst="rect">
            <a:avLst/>
          </a:prstGeom>
          <a:noFill/>
        </p:spPr>
        <p:txBody>
          <a:bodyPr wrap="none" rtlCol="0">
            <a:spAutoFit/>
          </a:bodyPr>
          <a:lstStyle/>
          <a:p>
            <a:r>
              <a:rPr kumimoji="1" lang="en-US" altLang="ja-JP" sz="1000" b="1" dirty="0" smtClean="0">
                <a:solidFill>
                  <a:srgbClr val="FF0000"/>
                </a:solidFill>
              </a:rPr>
              <a:t>(30.0N/145E)</a:t>
            </a:r>
            <a:endParaRPr kumimoji="1" lang="ja-JP" altLang="en-US" sz="1000" b="1" dirty="0">
              <a:solidFill>
                <a:srgbClr val="FF0000"/>
              </a:solidFill>
            </a:endParaRPr>
          </a:p>
        </p:txBody>
      </p:sp>
      <p:sp>
        <p:nvSpPr>
          <p:cNvPr id="115" name="正方形/長方形 114"/>
          <p:cNvSpPr/>
          <p:nvPr/>
        </p:nvSpPr>
        <p:spPr>
          <a:xfrm>
            <a:off x="4175040" y="537684"/>
            <a:ext cx="5005472" cy="61636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14" name="図形グループ 113"/>
          <p:cNvGrpSpPr/>
          <p:nvPr/>
        </p:nvGrpSpPr>
        <p:grpSpPr>
          <a:xfrm>
            <a:off x="6184846" y="2287316"/>
            <a:ext cx="2461637" cy="4218001"/>
            <a:chOff x="5762426" y="2287316"/>
            <a:chExt cx="2461637" cy="4218001"/>
          </a:xfrm>
        </p:grpSpPr>
        <p:cxnSp>
          <p:nvCxnSpPr>
            <p:cNvPr id="18" name="直線コネクタ 17"/>
            <p:cNvCxnSpPr/>
            <p:nvPr/>
          </p:nvCxnSpPr>
          <p:spPr>
            <a:xfrm flipH="1" flipV="1">
              <a:off x="5989813" y="2287316"/>
              <a:ext cx="81837" cy="39525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0" name="図形グループ 19"/>
            <p:cNvGrpSpPr/>
            <p:nvPr/>
          </p:nvGrpSpPr>
          <p:grpSpPr>
            <a:xfrm>
              <a:off x="5930442" y="5471336"/>
              <a:ext cx="269923" cy="410171"/>
              <a:chOff x="3353435" y="2606188"/>
              <a:chExt cx="513351" cy="1262514"/>
            </a:xfrm>
          </p:grpSpPr>
          <p:sp>
            <p:nvSpPr>
              <p:cNvPr id="71" name="正方形/長方形 70"/>
              <p:cNvSpPr/>
              <p:nvPr/>
            </p:nvSpPr>
            <p:spPr>
              <a:xfrm>
                <a:off x="3353435" y="2777067"/>
                <a:ext cx="219832" cy="897466"/>
              </a:xfrm>
              <a:prstGeom prst="rect">
                <a:avLst/>
              </a:prstGeom>
              <a:solidFill>
                <a:schemeClr val="bg1">
                  <a:lumMod val="85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2" name="正方形/長方形 71"/>
              <p:cNvSpPr/>
              <p:nvPr/>
            </p:nvSpPr>
            <p:spPr>
              <a:xfrm>
                <a:off x="3646954" y="2784521"/>
                <a:ext cx="219832" cy="897466"/>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3" name="正方形/長方形 72"/>
              <p:cNvSpPr/>
              <p:nvPr/>
            </p:nvSpPr>
            <p:spPr>
              <a:xfrm>
                <a:off x="3573267" y="2921508"/>
                <a:ext cx="67432" cy="608586"/>
              </a:xfrm>
              <a:prstGeom prst="rect">
                <a:avLst/>
              </a:prstGeom>
              <a:no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4" name="正方形/長方形 73"/>
              <p:cNvSpPr/>
              <p:nvPr/>
            </p:nvSpPr>
            <p:spPr>
              <a:xfrm>
                <a:off x="3370370" y="2606188"/>
                <a:ext cx="179999" cy="180000"/>
              </a:xfrm>
              <a:prstGeom prst="rect">
                <a:avLst/>
              </a:prstGeom>
              <a:solidFill>
                <a:schemeClr val="tx1"/>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5" name="正方形/長方形 74"/>
              <p:cNvSpPr/>
              <p:nvPr/>
            </p:nvSpPr>
            <p:spPr>
              <a:xfrm>
                <a:off x="3669853" y="2614681"/>
                <a:ext cx="179999" cy="169840"/>
              </a:xfrm>
              <a:prstGeom prst="rect">
                <a:avLst/>
              </a:prstGeom>
              <a:solidFill>
                <a:schemeClr val="tx1"/>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6" name="台形 75"/>
              <p:cNvSpPr/>
              <p:nvPr/>
            </p:nvSpPr>
            <p:spPr>
              <a:xfrm flipV="1">
                <a:off x="3369286" y="3674533"/>
                <a:ext cx="203981" cy="194169"/>
              </a:xfrm>
              <a:prstGeom prst="trapezoid">
                <a:avLst/>
              </a:prstGeom>
              <a:solidFill>
                <a:srgbClr val="D9D9D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7" name="台形 76"/>
              <p:cNvSpPr/>
              <p:nvPr/>
            </p:nvSpPr>
            <p:spPr>
              <a:xfrm flipV="1">
                <a:off x="3659075" y="3674533"/>
                <a:ext cx="203981" cy="194169"/>
              </a:xfrm>
              <a:prstGeom prst="trapezoid">
                <a:avLst/>
              </a:prstGeom>
              <a:solidFill>
                <a:srgbClr val="D9D9D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grpSp>
        <p:grpSp>
          <p:nvGrpSpPr>
            <p:cNvPr id="21" name="図形グループ 20"/>
            <p:cNvGrpSpPr/>
            <p:nvPr/>
          </p:nvGrpSpPr>
          <p:grpSpPr>
            <a:xfrm>
              <a:off x="5762426" y="6186443"/>
              <a:ext cx="623507" cy="318874"/>
              <a:chOff x="4332016" y="4848176"/>
              <a:chExt cx="288029" cy="221892"/>
            </a:xfrm>
          </p:grpSpPr>
          <p:sp>
            <p:nvSpPr>
              <p:cNvPr id="65" name="アーチ 64"/>
              <p:cNvSpPr/>
              <p:nvPr/>
            </p:nvSpPr>
            <p:spPr>
              <a:xfrm>
                <a:off x="4360283" y="4852334"/>
                <a:ext cx="57150" cy="89380"/>
              </a:xfrm>
              <a:prstGeom prst="blockArc">
                <a:avLst/>
              </a:prstGeom>
              <a:solidFill>
                <a:schemeClr val="accent6">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solidFill>
                    <a:schemeClr val="tx1"/>
                  </a:solidFill>
                </a:endParaRPr>
              </a:p>
            </p:txBody>
          </p:sp>
          <p:grpSp>
            <p:nvGrpSpPr>
              <p:cNvPr id="66" name="図形グループ 65"/>
              <p:cNvGrpSpPr/>
              <p:nvPr/>
            </p:nvGrpSpPr>
            <p:grpSpPr>
              <a:xfrm>
                <a:off x="4332016" y="4889828"/>
                <a:ext cx="288029" cy="180240"/>
                <a:chOff x="4332016" y="4889828"/>
                <a:chExt cx="288029" cy="180240"/>
              </a:xfrm>
            </p:grpSpPr>
            <p:sp>
              <p:nvSpPr>
                <p:cNvPr id="68" name="正方形/長方形 67"/>
                <p:cNvSpPr/>
                <p:nvPr/>
              </p:nvSpPr>
              <p:spPr>
                <a:xfrm>
                  <a:off x="4332016" y="4889828"/>
                  <a:ext cx="288029" cy="57559"/>
                </a:xfrm>
                <a:prstGeom prst="rect">
                  <a:avLst/>
                </a:prstGeom>
                <a:solidFill>
                  <a:schemeClr val="accent6">
                    <a:lumMod val="50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69" name="正方形/長方形 68"/>
                <p:cNvSpPr/>
                <p:nvPr/>
              </p:nvSpPr>
              <p:spPr>
                <a:xfrm>
                  <a:off x="4332016" y="4953111"/>
                  <a:ext cx="288029" cy="57559"/>
                </a:xfrm>
                <a:prstGeom prst="rect">
                  <a:avLst/>
                </a:prstGeom>
                <a:solidFill>
                  <a:schemeClr val="accent6">
                    <a:lumMod val="50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70" name="正方形/長方形 69"/>
                <p:cNvSpPr/>
                <p:nvPr/>
              </p:nvSpPr>
              <p:spPr>
                <a:xfrm>
                  <a:off x="4332016" y="5012509"/>
                  <a:ext cx="288029" cy="57559"/>
                </a:xfrm>
                <a:prstGeom prst="rect">
                  <a:avLst/>
                </a:prstGeom>
                <a:solidFill>
                  <a:schemeClr val="accent6">
                    <a:lumMod val="50000"/>
                  </a:schemeClr>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grpSp>
          <p:sp>
            <p:nvSpPr>
              <p:cNvPr id="67" name="アーチ 66"/>
              <p:cNvSpPr/>
              <p:nvPr/>
            </p:nvSpPr>
            <p:spPr>
              <a:xfrm>
                <a:off x="4530610" y="4848176"/>
                <a:ext cx="57150" cy="89380"/>
              </a:xfrm>
              <a:prstGeom prst="blockArc">
                <a:avLst/>
              </a:prstGeom>
              <a:solidFill>
                <a:schemeClr val="accent6">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solidFill>
                    <a:schemeClr val="tx1"/>
                  </a:solidFill>
                </a:endParaRPr>
              </a:p>
            </p:txBody>
          </p:sp>
        </p:grpSp>
        <p:grpSp>
          <p:nvGrpSpPr>
            <p:cNvPr id="23" name="図形グループ 22"/>
            <p:cNvGrpSpPr/>
            <p:nvPr/>
          </p:nvGrpSpPr>
          <p:grpSpPr>
            <a:xfrm>
              <a:off x="5845513" y="4367928"/>
              <a:ext cx="404216" cy="585684"/>
              <a:chOff x="4840782" y="2348434"/>
              <a:chExt cx="583977" cy="1080566"/>
            </a:xfrm>
          </p:grpSpPr>
          <p:sp>
            <p:nvSpPr>
              <p:cNvPr id="47" name="二等辺三角形 46"/>
              <p:cNvSpPr/>
              <p:nvPr/>
            </p:nvSpPr>
            <p:spPr>
              <a:xfrm flipV="1">
                <a:off x="4840782" y="2348434"/>
                <a:ext cx="583977" cy="877366"/>
              </a:xfrm>
              <a:prstGeom prst="triangle">
                <a:avLst/>
              </a:prstGeom>
              <a:solidFill>
                <a:srgbClr val="FFFF00"/>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48" name="正方形/長方形 47"/>
              <p:cNvSpPr/>
              <p:nvPr/>
            </p:nvSpPr>
            <p:spPr>
              <a:xfrm>
                <a:off x="4840782" y="2348434"/>
                <a:ext cx="583977" cy="1080566"/>
              </a:xfrm>
              <a:prstGeom prst="rect">
                <a:avLst/>
              </a:prstGeom>
              <a:no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49" name="直線コネクタ 48"/>
              <p:cNvCxnSpPr/>
              <p:nvPr/>
            </p:nvCxnSpPr>
            <p:spPr>
              <a:xfrm>
                <a:off x="4840782" y="3225800"/>
                <a:ext cx="583977"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0" name="円/楕円 49"/>
              <p:cNvSpPr/>
              <p:nvPr/>
            </p:nvSpPr>
            <p:spPr>
              <a:xfrm>
                <a:off x="4905254" y="3063854"/>
                <a:ext cx="144000" cy="144000"/>
              </a:xfrm>
              <a:prstGeom prst="ellipse">
                <a:avLst/>
              </a:prstGeom>
              <a:no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51" name="正方形/長方形 50"/>
              <p:cNvSpPr/>
              <p:nvPr/>
            </p:nvSpPr>
            <p:spPr>
              <a:xfrm>
                <a:off x="5060614" y="3225800"/>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52" name="正方形/長方形 51"/>
              <p:cNvSpPr/>
              <p:nvPr/>
            </p:nvSpPr>
            <p:spPr>
              <a:xfrm>
                <a:off x="5123267" y="3225801"/>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53" name="正方形/長方形 52"/>
              <p:cNvSpPr/>
              <p:nvPr/>
            </p:nvSpPr>
            <p:spPr>
              <a:xfrm>
                <a:off x="5190408" y="3225800"/>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54" name="正方形/長方形 53"/>
              <p:cNvSpPr/>
              <p:nvPr/>
            </p:nvSpPr>
            <p:spPr>
              <a:xfrm>
                <a:off x="5256254" y="3225801"/>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55" name="正方形/長方形 54"/>
              <p:cNvSpPr/>
              <p:nvPr/>
            </p:nvSpPr>
            <p:spPr>
              <a:xfrm>
                <a:off x="5301973" y="3225800"/>
                <a:ext cx="45719" cy="144000"/>
              </a:xfrm>
              <a:prstGeom prst="rect">
                <a:avLst/>
              </a:prstGeom>
              <a:solidFill>
                <a:srgbClr val="FFFFFF"/>
              </a:soli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grpSp>
        <p:grpSp>
          <p:nvGrpSpPr>
            <p:cNvPr id="25" name="図形グループ 24"/>
            <p:cNvGrpSpPr/>
            <p:nvPr/>
          </p:nvGrpSpPr>
          <p:grpSpPr>
            <a:xfrm rot="5400000">
              <a:off x="6067042" y="3519274"/>
              <a:ext cx="190014" cy="263077"/>
              <a:chOff x="1635721" y="1019741"/>
              <a:chExt cx="1039164" cy="1135184"/>
            </a:xfrm>
          </p:grpSpPr>
          <p:sp>
            <p:nvSpPr>
              <p:cNvPr id="42" name="片側の 2 つの角を切り取った四角形 41"/>
              <p:cNvSpPr/>
              <p:nvPr/>
            </p:nvSpPr>
            <p:spPr>
              <a:xfrm>
                <a:off x="1635721" y="1019741"/>
                <a:ext cx="1039164" cy="1135184"/>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43" name="円/楕円 42"/>
              <p:cNvSpPr/>
              <p:nvPr/>
            </p:nvSpPr>
            <p:spPr>
              <a:xfrm>
                <a:off x="1722304" y="1077477"/>
                <a:ext cx="865970" cy="942781"/>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44" name="直線コネクタ 43"/>
              <p:cNvCxnSpPr>
                <a:stCxn id="43" idx="2"/>
                <a:endCxn id="43" idx="6"/>
              </p:cNvCxnSpPr>
              <p:nvPr/>
            </p:nvCxnSpPr>
            <p:spPr>
              <a:xfrm>
                <a:off x="1722304" y="1548868"/>
                <a:ext cx="865970"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43" idx="7"/>
                <a:endCxn id="43" idx="3"/>
              </p:cNvCxnSpPr>
              <p:nvPr/>
            </p:nvCxnSpPr>
            <p:spPr>
              <a:xfrm rot="16200000" flipH="1" flipV="1">
                <a:off x="1821965" y="1242701"/>
                <a:ext cx="666649" cy="612332"/>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1906844" y="1106345"/>
                <a:ext cx="488587" cy="804714"/>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6" name="図形グループ 25"/>
            <p:cNvGrpSpPr/>
            <p:nvPr/>
          </p:nvGrpSpPr>
          <p:grpSpPr>
            <a:xfrm rot="5400000">
              <a:off x="6070508" y="3776670"/>
              <a:ext cx="190014" cy="263077"/>
              <a:chOff x="1635721" y="1019741"/>
              <a:chExt cx="1039164" cy="1135184"/>
            </a:xfrm>
          </p:grpSpPr>
          <p:sp>
            <p:nvSpPr>
              <p:cNvPr id="37" name="片側の 2 つの角を切り取った四角形 36"/>
              <p:cNvSpPr/>
              <p:nvPr/>
            </p:nvSpPr>
            <p:spPr>
              <a:xfrm>
                <a:off x="1635721" y="1019741"/>
                <a:ext cx="1039164" cy="1135184"/>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38" name="円/楕円 37"/>
              <p:cNvSpPr/>
              <p:nvPr/>
            </p:nvSpPr>
            <p:spPr>
              <a:xfrm>
                <a:off x="1722304" y="1077477"/>
                <a:ext cx="865970" cy="942781"/>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39" name="直線コネクタ 38"/>
              <p:cNvCxnSpPr>
                <a:stCxn id="38" idx="2"/>
                <a:endCxn id="38" idx="6"/>
              </p:cNvCxnSpPr>
              <p:nvPr/>
            </p:nvCxnSpPr>
            <p:spPr>
              <a:xfrm>
                <a:off x="1722304" y="1548868"/>
                <a:ext cx="865970"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直線コネクタ 39"/>
              <p:cNvCxnSpPr>
                <a:stCxn id="38" idx="7"/>
                <a:endCxn id="38" idx="3"/>
              </p:cNvCxnSpPr>
              <p:nvPr/>
            </p:nvCxnSpPr>
            <p:spPr>
              <a:xfrm rot="16200000" flipH="1" flipV="1">
                <a:off x="1821965" y="1242701"/>
                <a:ext cx="666649" cy="612332"/>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1906844" y="1106345"/>
                <a:ext cx="488587" cy="804714"/>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0" name="図形グループ 99"/>
            <p:cNvGrpSpPr/>
            <p:nvPr/>
          </p:nvGrpSpPr>
          <p:grpSpPr>
            <a:xfrm>
              <a:off x="6025358" y="3038532"/>
              <a:ext cx="263077" cy="190014"/>
              <a:chOff x="6025358" y="3038532"/>
              <a:chExt cx="263077" cy="190014"/>
            </a:xfrm>
          </p:grpSpPr>
          <p:sp>
            <p:nvSpPr>
              <p:cNvPr id="27" name="片側の 2 つの角を切り取った四角形 26"/>
              <p:cNvSpPr/>
              <p:nvPr/>
            </p:nvSpPr>
            <p:spPr>
              <a:xfrm rot="5400000">
                <a:off x="6061890" y="3002000"/>
                <a:ext cx="190014" cy="263077"/>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28" name="円/楕円 27"/>
              <p:cNvSpPr/>
              <p:nvPr/>
            </p:nvSpPr>
            <p:spPr>
              <a:xfrm rot="5400000">
                <a:off x="6086638" y="3024292"/>
                <a:ext cx="158345" cy="218488"/>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29" name="直線コネクタ 28"/>
              <p:cNvCxnSpPr>
                <a:stCxn id="28" idx="2"/>
                <a:endCxn id="28" idx="6"/>
              </p:cNvCxnSpPr>
              <p:nvPr/>
            </p:nvCxnSpPr>
            <p:spPr>
              <a:xfrm rot="5400000">
                <a:off x="6086638" y="3133536"/>
                <a:ext cx="158345"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a:stCxn id="28" idx="7"/>
                <a:endCxn id="28" idx="3"/>
              </p:cNvCxnSpPr>
              <p:nvPr/>
            </p:nvCxnSpPr>
            <p:spPr>
              <a:xfrm flipH="1" flipV="1">
                <a:off x="6088564" y="3077553"/>
                <a:ext cx="154495" cy="111967"/>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rot="5400000">
                <a:off x="6130449" y="3039532"/>
                <a:ext cx="89339" cy="186491"/>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32" name="片側の 2 つの角を切り取った四角形 31"/>
            <p:cNvSpPr/>
            <p:nvPr/>
          </p:nvSpPr>
          <p:spPr>
            <a:xfrm rot="5400000">
              <a:off x="6065355" y="3259396"/>
              <a:ext cx="190014" cy="263077"/>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33" name="円/楕円 32"/>
            <p:cNvSpPr/>
            <p:nvPr/>
          </p:nvSpPr>
          <p:spPr>
            <a:xfrm rot="5400000">
              <a:off x="6090104" y="3281688"/>
              <a:ext cx="158345" cy="218488"/>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34" name="直線コネクタ 33"/>
            <p:cNvCxnSpPr>
              <a:stCxn id="33" idx="2"/>
              <a:endCxn id="33" idx="6"/>
            </p:cNvCxnSpPr>
            <p:nvPr/>
          </p:nvCxnSpPr>
          <p:spPr>
            <a:xfrm rot="5400000">
              <a:off x="6090104" y="3390932"/>
              <a:ext cx="158345"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直線コネクタ 34"/>
            <p:cNvCxnSpPr>
              <a:stCxn id="33" idx="7"/>
              <a:endCxn id="33" idx="3"/>
            </p:cNvCxnSpPr>
            <p:nvPr/>
          </p:nvCxnSpPr>
          <p:spPr>
            <a:xfrm flipH="1" flipV="1">
              <a:off x="6092029" y="3334949"/>
              <a:ext cx="154495" cy="111967"/>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rot="5400000">
              <a:off x="6133915" y="3296927"/>
              <a:ext cx="89339" cy="186491"/>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Text Box 12"/>
            <p:cNvSpPr txBox="1">
              <a:spLocks noChangeArrowheads="1"/>
            </p:cNvSpPr>
            <p:nvPr/>
          </p:nvSpPr>
          <p:spPr bwMode="auto">
            <a:xfrm>
              <a:off x="6385932" y="4325469"/>
              <a:ext cx="1838131" cy="83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kumimoji="1" sz="2400">
                  <a:solidFill>
                    <a:schemeClr val="tx1"/>
                  </a:solidFill>
                  <a:latin typeface="Arial" charset="0"/>
                  <a:ea typeface="ＭＳ Ｐゴシック" charset="0"/>
                </a:defRPr>
              </a:lvl1pPr>
              <a:lvl2pPr fontAlgn="base">
                <a:spcBef>
                  <a:spcPct val="0"/>
                </a:spcBef>
                <a:spcAft>
                  <a:spcPct val="0"/>
                </a:spcAft>
                <a:defRPr kumimoji="1" sz="2400">
                  <a:solidFill>
                    <a:schemeClr val="tx1"/>
                  </a:solidFill>
                  <a:latin typeface="Arial" charset="0"/>
                  <a:ea typeface="ＭＳ Ｐゴシック" charset="0"/>
                </a:defRPr>
              </a:lvl2pPr>
              <a:lvl3pPr fontAlgn="base">
                <a:spcBef>
                  <a:spcPct val="0"/>
                </a:spcBef>
                <a:spcAft>
                  <a:spcPct val="0"/>
                </a:spcAft>
                <a:defRPr kumimoji="1" sz="2400">
                  <a:solidFill>
                    <a:schemeClr val="tx1"/>
                  </a:solidFill>
                  <a:latin typeface="Arial" charset="0"/>
                  <a:ea typeface="ＭＳ Ｐゴシック" charset="0"/>
                </a:defRPr>
              </a:lvl3pPr>
              <a:lvl4pPr fontAlgn="base">
                <a:spcBef>
                  <a:spcPct val="0"/>
                </a:spcBef>
                <a:spcAft>
                  <a:spcPct val="0"/>
                </a:spcAft>
                <a:defRPr kumimoji="1" sz="2400">
                  <a:solidFill>
                    <a:schemeClr val="tx1"/>
                  </a:solidFill>
                  <a:latin typeface="Arial" charset="0"/>
                  <a:ea typeface="ＭＳ Ｐゴシック" charset="0"/>
                </a:defRPr>
              </a:lvl4pPr>
              <a:lvl5pPr fontAlgn="base">
                <a:spcBef>
                  <a:spcPct val="0"/>
                </a:spcBef>
                <a:spcAft>
                  <a:spcPct val="0"/>
                </a:spcAft>
                <a:defRPr kumimoji="1" sz="2400">
                  <a:solidFill>
                    <a:schemeClr val="tx1"/>
                  </a:solidFill>
                  <a:latin typeface="Arial" charset="0"/>
                  <a:ea typeface="ＭＳ Ｐゴシック" charset="0"/>
                </a:defRPr>
              </a:lvl5pPr>
              <a:lvl6pPr fontAlgn="base">
                <a:spcBef>
                  <a:spcPct val="0"/>
                </a:spcBef>
                <a:spcAft>
                  <a:spcPct val="0"/>
                </a:spcAft>
                <a:defRPr kumimoji="1" sz="2400">
                  <a:solidFill>
                    <a:schemeClr val="tx1"/>
                  </a:solidFill>
                  <a:latin typeface="Arial" charset="0"/>
                  <a:ea typeface="ＭＳ Ｐゴシック" charset="0"/>
                </a:defRPr>
              </a:lvl6pPr>
              <a:lvl7pPr fontAlgn="base">
                <a:spcBef>
                  <a:spcPct val="0"/>
                </a:spcBef>
                <a:spcAft>
                  <a:spcPct val="0"/>
                </a:spcAft>
                <a:defRPr kumimoji="1" sz="2400">
                  <a:solidFill>
                    <a:schemeClr val="tx1"/>
                  </a:solidFill>
                  <a:latin typeface="Arial" charset="0"/>
                  <a:ea typeface="ＭＳ Ｐゴシック" charset="0"/>
                </a:defRPr>
              </a:lvl7pPr>
              <a:lvl8pPr fontAlgn="base">
                <a:spcBef>
                  <a:spcPct val="0"/>
                </a:spcBef>
                <a:spcAft>
                  <a:spcPct val="0"/>
                </a:spcAft>
                <a:defRPr kumimoji="1" sz="2400">
                  <a:solidFill>
                    <a:schemeClr val="tx1"/>
                  </a:solidFill>
                  <a:latin typeface="Arial" charset="0"/>
                  <a:ea typeface="ＭＳ Ｐゴシック" charset="0"/>
                </a:defRPr>
              </a:lvl8pPr>
              <a:lvl9pPr fontAlgn="base">
                <a:spcBef>
                  <a:spcPct val="0"/>
                </a:spcBef>
                <a:spcAft>
                  <a:spcPct val="0"/>
                </a:spcAft>
                <a:defRPr kumimoji="1" sz="2400">
                  <a:solidFill>
                    <a:schemeClr val="tx1"/>
                  </a:solidFill>
                  <a:latin typeface="Arial"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00"/>
                  </a:solidFill>
                  <a:effectLst/>
                  <a:latin typeface="ＭＳ ゴシック" charset="0"/>
                  <a:ea typeface="ＭＳ ゴシック" charset="0"/>
                </a:rPr>
                <a:t>Sediment trap</a:t>
              </a:r>
            </a:p>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00"/>
                  </a:solidFill>
                  <a:effectLst/>
                  <a:latin typeface="ＭＳ ゴシック" charset="0"/>
                  <a:ea typeface="ＭＳ ゴシック" charset="0"/>
                </a:rPr>
                <a:t>(〜</a:t>
              </a:r>
              <a:r>
                <a:rPr lang="en-US" altLang="ja-JP" sz="1400" b="1" dirty="0" smtClean="0">
                  <a:solidFill>
                    <a:srgbClr val="000000"/>
                  </a:solidFill>
                  <a:latin typeface="ＭＳ ゴシック" charset="0"/>
                  <a:ea typeface="ＭＳ ゴシック" charset="0"/>
                </a:rPr>
                <a:t>5000 </a:t>
              </a:r>
              <a:r>
                <a:rPr kumimoji="1" lang="en-US" altLang="ja-JP" sz="1400" b="1" i="0" u="none" strike="noStrike" cap="none" normalizeH="0" baseline="0" dirty="0" smtClean="0">
                  <a:ln>
                    <a:noFill/>
                  </a:ln>
                  <a:solidFill>
                    <a:srgbClr val="000000"/>
                  </a:solidFill>
                  <a:effectLst/>
                  <a:latin typeface="ＭＳ ゴシック" charset="0"/>
                  <a:ea typeface="ＭＳ ゴシック" charset="0"/>
                </a:rPr>
                <a:t>m)</a:t>
              </a:r>
              <a:endParaRPr kumimoji="1" lang="en-US" altLang="ja-JP" sz="1400" b="0" i="0" u="none" strike="noStrike" cap="none" normalizeH="0" baseline="0" dirty="0">
                <a:ln>
                  <a:noFill/>
                </a:ln>
                <a:solidFill>
                  <a:schemeClr val="tx1"/>
                </a:solidFill>
                <a:effectLst/>
              </a:endParaRPr>
            </a:p>
          </p:txBody>
        </p:sp>
        <p:grpSp>
          <p:nvGrpSpPr>
            <p:cNvPr id="101" name="図形グループ 100"/>
            <p:cNvGrpSpPr/>
            <p:nvPr/>
          </p:nvGrpSpPr>
          <p:grpSpPr>
            <a:xfrm rot="5400000">
              <a:off x="5758600" y="2498600"/>
              <a:ext cx="263077" cy="190014"/>
              <a:chOff x="6025358" y="3038532"/>
              <a:chExt cx="263077" cy="190014"/>
            </a:xfrm>
          </p:grpSpPr>
          <p:sp>
            <p:nvSpPr>
              <p:cNvPr id="102" name="片側の 2 つの角を切り取った四角形 101"/>
              <p:cNvSpPr/>
              <p:nvPr/>
            </p:nvSpPr>
            <p:spPr>
              <a:xfrm rot="5400000">
                <a:off x="6061890" y="3002000"/>
                <a:ext cx="190014" cy="263077"/>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103" name="円/楕円 102"/>
              <p:cNvSpPr/>
              <p:nvPr/>
            </p:nvSpPr>
            <p:spPr>
              <a:xfrm rot="5400000">
                <a:off x="6086638" y="3024292"/>
                <a:ext cx="158345" cy="218488"/>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104" name="直線コネクタ 103"/>
              <p:cNvCxnSpPr>
                <a:stCxn id="103" idx="2"/>
                <a:endCxn id="103" idx="6"/>
              </p:cNvCxnSpPr>
              <p:nvPr/>
            </p:nvCxnSpPr>
            <p:spPr>
              <a:xfrm rot="5400000">
                <a:off x="6086638" y="3133536"/>
                <a:ext cx="158345"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5" name="直線コネクタ 104"/>
              <p:cNvCxnSpPr>
                <a:stCxn id="103" idx="7"/>
                <a:endCxn id="103" idx="3"/>
              </p:cNvCxnSpPr>
              <p:nvPr/>
            </p:nvCxnSpPr>
            <p:spPr>
              <a:xfrm flipH="1" flipV="1">
                <a:off x="6088564" y="3077553"/>
                <a:ext cx="154495" cy="111967"/>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6" name="直線コネクタ 105"/>
              <p:cNvCxnSpPr/>
              <p:nvPr/>
            </p:nvCxnSpPr>
            <p:spPr>
              <a:xfrm rot="5400000">
                <a:off x="6130449" y="3039532"/>
                <a:ext cx="89339" cy="186491"/>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7" name="図形グループ 106"/>
            <p:cNvGrpSpPr/>
            <p:nvPr/>
          </p:nvGrpSpPr>
          <p:grpSpPr>
            <a:xfrm rot="5400000">
              <a:off x="5974987" y="2498601"/>
              <a:ext cx="263077" cy="190014"/>
              <a:chOff x="6025358" y="3038532"/>
              <a:chExt cx="263077" cy="190014"/>
            </a:xfrm>
          </p:grpSpPr>
          <p:sp>
            <p:nvSpPr>
              <p:cNvPr id="108" name="片側の 2 つの角を切り取った四角形 107"/>
              <p:cNvSpPr/>
              <p:nvPr/>
            </p:nvSpPr>
            <p:spPr>
              <a:xfrm rot="5400000">
                <a:off x="6061890" y="3002000"/>
                <a:ext cx="190014" cy="263077"/>
              </a:xfrm>
              <a:prstGeom prst="snip2SameRect">
                <a:avLst/>
              </a:prstGeom>
              <a:solidFill>
                <a:srgbClr val="FFFF00"/>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sp>
            <p:nvSpPr>
              <p:cNvPr id="109" name="円/楕円 108"/>
              <p:cNvSpPr/>
              <p:nvPr/>
            </p:nvSpPr>
            <p:spPr>
              <a:xfrm rot="5400000">
                <a:off x="6086638" y="3024292"/>
                <a:ext cx="158345" cy="218488"/>
              </a:xfrm>
              <a:prstGeom prst="ellipse">
                <a:avLst/>
              </a:prstGeom>
              <a:solidFill>
                <a:srgbClr val="FFFF00"/>
              </a:solidFill>
              <a:ln w="31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800"/>
              </a:p>
            </p:txBody>
          </p:sp>
          <p:cxnSp>
            <p:nvCxnSpPr>
              <p:cNvPr id="110" name="直線コネクタ 109"/>
              <p:cNvCxnSpPr>
                <a:stCxn id="109" idx="2"/>
                <a:endCxn id="109" idx="6"/>
              </p:cNvCxnSpPr>
              <p:nvPr/>
            </p:nvCxnSpPr>
            <p:spPr>
              <a:xfrm rot="5400000">
                <a:off x="6086638" y="3133536"/>
                <a:ext cx="158345"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1" name="直線コネクタ 110"/>
              <p:cNvCxnSpPr>
                <a:stCxn id="109" idx="7"/>
                <a:endCxn id="109" idx="3"/>
              </p:cNvCxnSpPr>
              <p:nvPr/>
            </p:nvCxnSpPr>
            <p:spPr>
              <a:xfrm flipH="1" flipV="1">
                <a:off x="6088564" y="3077553"/>
                <a:ext cx="154495" cy="111967"/>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2" name="直線コネクタ 111"/>
              <p:cNvCxnSpPr/>
              <p:nvPr/>
            </p:nvCxnSpPr>
            <p:spPr>
              <a:xfrm rot="5400000">
                <a:off x="6130449" y="3039532"/>
                <a:ext cx="89339" cy="186491"/>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grpSp>
      </p:grpSp>
      <p:sp>
        <p:nvSpPr>
          <p:cNvPr id="116" name="正方形/長方形 115"/>
          <p:cNvSpPr/>
          <p:nvPr/>
        </p:nvSpPr>
        <p:spPr>
          <a:xfrm>
            <a:off x="4175040" y="6505317"/>
            <a:ext cx="5005472" cy="352683"/>
          </a:xfrm>
          <a:prstGeom prst="rect">
            <a:avLst/>
          </a:prstGeom>
          <a:blipFill rotWithShape="1">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17" name="図 2"/>
          <p:cNvPicPr>
            <a:picLocks noChangeAspect="1" noChangeArrowheads="1"/>
          </p:cNvPicPr>
          <p:nvPr/>
        </p:nvPicPr>
        <p:blipFill rotWithShape="1">
          <a:blip r:embed="rId4">
            <a:extLst>
              <a:ext uri="{28A0092B-C50C-407E-A947-70E740481C1C}">
                <a14:useLocalDpi xmlns:a14="http://schemas.microsoft.com/office/drawing/2010/main" val="0"/>
              </a:ext>
            </a:extLst>
          </a:blip>
          <a:srcRect l="22486" t="32894" r="52976" b="30394"/>
          <a:stretch/>
        </p:blipFill>
        <p:spPr bwMode="auto">
          <a:xfrm>
            <a:off x="927930" y="4324802"/>
            <a:ext cx="2412851" cy="2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 name="図形グループ 77"/>
          <p:cNvGrpSpPr/>
          <p:nvPr/>
        </p:nvGrpSpPr>
        <p:grpSpPr>
          <a:xfrm>
            <a:off x="3446454" y="607356"/>
            <a:ext cx="7345623" cy="40411722"/>
            <a:chOff x="9139040" y="-2554727"/>
            <a:chExt cx="7345623" cy="40411722"/>
          </a:xfrm>
        </p:grpSpPr>
        <p:grpSp>
          <p:nvGrpSpPr>
            <p:cNvPr id="79" name="図形グループ 78"/>
            <p:cNvGrpSpPr/>
            <p:nvPr/>
          </p:nvGrpSpPr>
          <p:grpSpPr>
            <a:xfrm>
              <a:off x="9139040" y="23322475"/>
              <a:ext cx="6435346" cy="13004363"/>
              <a:chOff x="2982259" y="-13241464"/>
              <a:chExt cx="6435346" cy="13004363"/>
            </a:xfrm>
            <a:solidFill>
              <a:srgbClr val="FAAC75"/>
            </a:solidFill>
          </p:grpSpPr>
          <p:grpSp>
            <p:nvGrpSpPr>
              <p:cNvPr id="567" name="図形グループ 566"/>
              <p:cNvGrpSpPr/>
              <p:nvPr/>
            </p:nvGrpSpPr>
            <p:grpSpPr>
              <a:xfrm>
                <a:off x="3716034" y="-6810331"/>
                <a:ext cx="5701571" cy="6573230"/>
                <a:chOff x="3716034" y="-6810331"/>
                <a:chExt cx="5701571" cy="6573230"/>
              </a:xfrm>
              <a:grpFill/>
            </p:grpSpPr>
            <p:grpSp>
              <p:nvGrpSpPr>
                <p:cNvPr id="685" name="図形グループ 684"/>
                <p:cNvGrpSpPr/>
                <p:nvPr/>
              </p:nvGrpSpPr>
              <p:grpSpPr>
                <a:xfrm>
                  <a:off x="5996471" y="-2331970"/>
                  <a:ext cx="2828160" cy="2094869"/>
                  <a:chOff x="5996471" y="-2331970"/>
                  <a:chExt cx="2828160" cy="2094869"/>
                </a:xfrm>
                <a:grpFill/>
              </p:grpSpPr>
              <p:sp>
                <p:nvSpPr>
                  <p:cNvPr id="773" name="フリーフォーム 772"/>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74" name="フリーフォーム 773"/>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75" name="フリーフォーム 774"/>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76" name="フリーフォーム 775"/>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77" name="フリーフォーム 776"/>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78" name="フリーフォーム 777"/>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79" name="フリーフォーム 778"/>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0" name="フリーフォーム 779"/>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1" name="フリーフォーム 780"/>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2" name="フリーフォーム 781"/>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3" name="フリーフォーム 782"/>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4" name="フリーフォーム 783"/>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5" name="フリーフォーム 784"/>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6" name="フリーフォーム 785"/>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7" name="フリーフォーム 786"/>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8" name="フリーフォーム 787"/>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9" name="フリーフォーム 788"/>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0" name="フリーフォーム 789"/>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1" name="フリーフォーム 790"/>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2" name="フリーフォーム 791"/>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3" name="フリーフォーム 792"/>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4" name="フリーフォーム 793"/>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5" name="フリーフォーム 794"/>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6" name="フリーフォーム 795"/>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7" name="フリーフォーム 796"/>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8" name="フリーフォーム 797"/>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9" name="フリーフォーム 798"/>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00" name="フリーフォーム 799"/>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686" name="図形グループ 685"/>
                <p:cNvGrpSpPr/>
                <p:nvPr/>
              </p:nvGrpSpPr>
              <p:grpSpPr>
                <a:xfrm>
                  <a:off x="5193403" y="-4381120"/>
                  <a:ext cx="2828160" cy="2094869"/>
                  <a:chOff x="5996471" y="-2331970"/>
                  <a:chExt cx="2828160" cy="2094869"/>
                </a:xfrm>
                <a:grpFill/>
              </p:grpSpPr>
              <p:sp>
                <p:nvSpPr>
                  <p:cNvPr id="745" name="フリーフォーム 744"/>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46" name="フリーフォーム 745"/>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47" name="フリーフォーム 746"/>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48" name="フリーフォーム 747"/>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49" name="フリーフォーム 748"/>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50" name="フリーフォーム 749"/>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51" name="フリーフォーム 750"/>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52" name="フリーフォーム 751"/>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53" name="フリーフォーム 752"/>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54" name="フリーフォーム 753"/>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55" name="フリーフォーム 754"/>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56" name="フリーフォーム 755"/>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57" name="フリーフォーム 756"/>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58" name="フリーフォーム 757"/>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59" name="フリーフォーム 758"/>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60" name="フリーフォーム 759"/>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61" name="フリーフォーム 760"/>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62" name="フリーフォーム 761"/>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63" name="フリーフォーム 762"/>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64" name="フリーフォーム 763"/>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65" name="フリーフォーム 764"/>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66" name="フリーフォーム 765"/>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67" name="フリーフォーム 766"/>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68" name="フリーフォーム 767"/>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69" name="フリーフォーム 768"/>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70" name="フリーフォーム 769"/>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71" name="フリーフォーム 770"/>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72" name="フリーフォーム 771"/>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687" name="図形グループ 686"/>
                <p:cNvGrpSpPr/>
                <p:nvPr/>
              </p:nvGrpSpPr>
              <p:grpSpPr>
                <a:xfrm flipV="1">
                  <a:off x="6589445" y="-5818918"/>
                  <a:ext cx="2828160" cy="2094869"/>
                  <a:chOff x="5996471" y="-2331970"/>
                  <a:chExt cx="2828160" cy="2094869"/>
                </a:xfrm>
                <a:grpFill/>
              </p:grpSpPr>
              <p:sp>
                <p:nvSpPr>
                  <p:cNvPr id="717" name="フリーフォーム 716"/>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8" name="フリーフォーム 717"/>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9" name="フリーフォーム 718"/>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0" name="フリーフォーム 719"/>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1" name="フリーフォーム 720"/>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2" name="フリーフォーム 721"/>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3" name="フリーフォーム 722"/>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4" name="フリーフォーム 723"/>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5" name="フリーフォーム 724"/>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6" name="フリーフォーム 725"/>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7" name="フリーフォーム 726"/>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8" name="フリーフォーム 727"/>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9" name="フリーフォーム 728"/>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0" name="フリーフォーム 729"/>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1" name="フリーフォーム 730"/>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2" name="フリーフォーム 731"/>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3" name="フリーフォーム 732"/>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4" name="フリーフォーム 733"/>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5" name="フリーフォーム 734"/>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6" name="フリーフォーム 735"/>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7" name="フリーフォーム 736"/>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8" name="フリーフォーム 737"/>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9" name="フリーフォーム 738"/>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40" name="フリーフォーム 739"/>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41" name="フリーフォーム 740"/>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42" name="フリーフォーム 741"/>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43" name="フリーフォーム 742"/>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44" name="フリーフォーム 743"/>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688" name="図形グループ 687"/>
                <p:cNvGrpSpPr/>
                <p:nvPr/>
              </p:nvGrpSpPr>
              <p:grpSpPr>
                <a:xfrm>
                  <a:off x="3716034" y="-6810331"/>
                  <a:ext cx="2828160" cy="2094869"/>
                  <a:chOff x="5996471" y="-2331970"/>
                  <a:chExt cx="2828160" cy="2094869"/>
                </a:xfrm>
                <a:grpFill/>
              </p:grpSpPr>
              <p:sp>
                <p:nvSpPr>
                  <p:cNvPr id="689" name="フリーフォーム 688"/>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90" name="フリーフォーム 689"/>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91" name="フリーフォーム 690"/>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92" name="フリーフォーム 691"/>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93" name="フリーフォーム 692"/>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94" name="フリーフォーム 693"/>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95" name="フリーフォーム 694"/>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96" name="フリーフォーム 695"/>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97" name="フリーフォーム 696"/>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98" name="フリーフォーム 697"/>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99" name="フリーフォーム 698"/>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0" name="フリーフォーム 699"/>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1" name="フリーフォーム 700"/>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2" name="フリーフォーム 701"/>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3" name="フリーフォーム 702"/>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4" name="フリーフォーム 703"/>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5" name="フリーフォーム 704"/>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6" name="フリーフォーム 705"/>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7" name="フリーフォーム 706"/>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8" name="フリーフォーム 707"/>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9" name="フリーフォーム 708"/>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0" name="フリーフォーム 709"/>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1" name="フリーフォーム 710"/>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2" name="フリーフォーム 711"/>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3" name="フリーフォーム 712"/>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4" name="フリーフォーム 713"/>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5" name="フリーフォーム 714"/>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6" name="フリーフォーム 715"/>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nvGrpSpPr>
              <p:cNvPr id="568" name="図形グループ 567"/>
              <p:cNvGrpSpPr/>
              <p:nvPr/>
            </p:nvGrpSpPr>
            <p:grpSpPr>
              <a:xfrm>
                <a:off x="2982259" y="-13241464"/>
                <a:ext cx="5701571" cy="6573230"/>
                <a:chOff x="3716034" y="-6810331"/>
                <a:chExt cx="5701571" cy="6573230"/>
              </a:xfrm>
              <a:grpFill/>
            </p:grpSpPr>
            <p:grpSp>
              <p:nvGrpSpPr>
                <p:cNvPr id="569" name="図形グループ 568"/>
                <p:cNvGrpSpPr/>
                <p:nvPr/>
              </p:nvGrpSpPr>
              <p:grpSpPr>
                <a:xfrm>
                  <a:off x="5996471" y="-2331970"/>
                  <a:ext cx="2828160" cy="2094869"/>
                  <a:chOff x="5996471" y="-2331970"/>
                  <a:chExt cx="2828160" cy="2094869"/>
                </a:xfrm>
                <a:grpFill/>
              </p:grpSpPr>
              <p:sp>
                <p:nvSpPr>
                  <p:cNvPr id="657" name="フリーフォーム 656"/>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58" name="フリーフォーム 657"/>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59" name="フリーフォーム 658"/>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0" name="フリーフォーム 659"/>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1" name="フリーフォーム 660"/>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2" name="フリーフォーム 661"/>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3" name="フリーフォーム 662"/>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4" name="フリーフォーム 663"/>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5" name="フリーフォーム 664"/>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6" name="フリーフォーム 665"/>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7" name="フリーフォーム 666"/>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8" name="フリーフォーム 667"/>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9" name="フリーフォーム 668"/>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70" name="フリーフォーム 669"/>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71" name="フリーフォーム 670"/>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72" name="フリーフォーム 671"/>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73" name="フリーフォーム 672"/>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74" name="フリーフォーム 673"/>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75" name="フリーフォーム 674"/>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76" name="フリーフォーム 675"/>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77" name="フリーフォーム 676"/>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78" name="フリーフォーム 677"/>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79" name="フリーフォーム 678"/>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80" name="フリーフォーム 679"/>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81" name="フリーフォーム 680"/>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82" name="フリーフォーム 681"/>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83" name="フリーフォーム 682"/>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84" name="フリーフォーム 683"/>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570" name="図形グループ 569"/>
                <p:cNvGrpSpPr/>
                <p:nvPr/>
              </p:nvGrpSpPr>
              <p:grpSpPr>
                <a:xfrm>
                  <a:off x="5193403" y="-4381120"/>
                  <a:ext cx="2828160" cy="2094869"/>
                  <a:chOff x="5996471" y="-2331970"/>
                  <a:chExt cx="2828160" cy="2094869"/>
                </a:xfrm>
                <a:grpFill/>
              </p:grpSpPr>
              <p:sp>
                <p:nvSpPr>
                  <p:cNvPr id="629" name="フリーフォーム 628"/>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0" name="フリーフォーム 629"/>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1" name="フリーフォーム 630"/>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2" name="フリーフォーム 631"/>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3" name="フリーフォーム 632"/>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4" name="フリーフォーム 633"/>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5" name="フリーフォーム 634"/>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6" name="フリーフォーム 635"/>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7" name="フリーフォーム 636"/>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8" name="フリーフォーム 637"/>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9" name="フリーフォーム 638"/>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0" name="フリーフォーム 639"/>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1" name="フリーフォーム 640"/>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2" name="フリーフォーム 641"/>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3" name="フリーフォーム 642"/>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4" name="フリーフォーム 643"/>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5" name="フリーフォーム 644"/>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6" name="フリーフォーム 645"/>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7" name="フリーフォーム 646"/>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8" name="フリーフォーム 647"/>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49" name="フリーフォーム 648"/>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50" name="フリーフォーム 649"/>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51" name="フリーフォーム 650"/>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52" name="フリーフォーム 651"/>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53" name="フリーフォーム 652"/>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54" name="フリーフォーム 653"/>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55" name="フリーフォーム 654"/>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56" name="フリーフォーム 655"/>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571" name="図形グループ 570"/>
                <p:cNvGrpSpPr/>
                <p:nvPr/>
              </p:nvGrpSpPr>
              <p:grpSpPr>
                <a:xfrm flipV="1">
                  <a:off x="6589445" y="-5818918"/>
                  <a:ext cx="2828160" cy="2094869"/>
                  <a:chOff x="5996471" y="-2331970"/>
                  <a:chExt cx="2828160" cy="2094869"/>
                </a:xfrm>
                <a:grpFill/>
              </p:grpSpPr>
              <p:sp>
                <p:nvSpPr>
                  <p:cNvPr id="601" name="フリーフォーム 600"/>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2" name="フリーフォーム 601"/>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3" name="フリーフォーム 602"/>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4" name="フリーフォーム 603"/>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5" name="フリーフォーム 604"/>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6" name="フリーフォーム 605"/>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7" name="フリーフォーム 606"/>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8" name="フリーフォーム 607"/>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9" name="フリーフォーム 608"/>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0" name="フリーフォーム 609"/>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1" name="フリーフォーム 610"/>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2" name="フリーフォーム 611"/>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3" name="フリーフォーム 612"/>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4" name="フリーフォーム 613"/>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5" name="フリーフォーム 614"/>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6" name="フリーフォーム 615"/>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7" name="フリーフォーム 616"/>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8" name="フリーフォーム 617"/>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9" name="フリーフォーム 618"/>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0" name="フリーフォーム 619"/>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1" name="フリーフォーム 620"/>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2" name="フリーフォーム 621"/>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3" name="フリーフォーム 622"/>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4" name="フリーフォーム 623"/>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5" name="フリーフォーム 624"/>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6" name="フリーフォーム 625"/>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7" name="フリーフォーム 626"/>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8" name="フリーフォーム 627"/>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572" name="図形グループ 571"/>
                <p:cNvGrpSpPr/>
                <p:nvPr/>
              </p:nvGrpSpPr>
              <p:grpSpPr>
                <a:xfrm>
                  <a:off x="3716034" y="-6810331"/>
                  <a:ext cx="2828160" cy="2094869"/>
                  <a:chOff x="5996471" y="-2331970"/>
                  <a:chExt cx="2828160" cy="2094869"/>
                </a:xfrm>
                <a:grpFill/>
              </p:grpSpPr>
              <p:sp>
                <p:nvSpPr>
                  <p:cNvPr id="573" name="フリーフォーム 572"/>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74" name="フリーフォーム 573"/>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75" name="フリーフォーム 574"/>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76" name="フリーフォーム 575"/>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77" name="フリーフォーム 576"/>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78" name="フリーフォーム 577"/>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79" name="フリーフォーム 578"/>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0" name="フリーフォーム 579"/>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1" name="フリーフォーム 580"/>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2" name="フリーフォーム 581"/>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3" name="フリーフォーム 582"/>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4" name="フリーフォーム 583"/>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5" name="フリーフォーム 584"/>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6" name="フリーフォーム 585"/>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7" name="フリーフォーム 586"/>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8" name="フリーフォーム 587"/>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9" name="フリーフォーム 588"/>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90" name="フリーフォーム 589"/>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91" name="フリーフォーム 590"/>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92" name="フリーフォーム 591"/>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93" name="フリーフォーム 592"/>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94" name="フリーフォーム 593"/>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95" name="フリーフォーム 594"/>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96" name="フリーフォーム 595"/>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97" name="フリーフォーム 596"/>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98" name="フリーフォーム 597"/>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99" name="フリーフォーム 598"/>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0" name="フリーフォーム 599"/>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FAAC7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grpSp>
          <p:nvGrpSpPr>
            <p:cNvPr id="80" name="図形グループ 79"/>
            <p:cNvGrpSpPr/>
            <p:nvPr/>
          </p:nvGrpSpPr>
          <p:grpSpPr>
            <a:xfrm>
              <a:off x="9290672" y="8742875"/>
              <a:ext cx="6435346" cy="29114120"/>
              <a:chOff x="2982259" y="-13241464"/>
              <a:chExt cx="6435346" cy="29114120"/>
            </a:xfrm>
          </p:grpSpPr>
          <p:grpSp>
            <p:nvGrpSpPr>
              <p:cNvPr id="333" name="図形グループ 332"/>
              <p:cNvGrpSpPr/>
              <p:nvPr/>
            </p:nvGrpSpPr>
            <p:grpSpPr>
              <a:xfrm>
                <a:off x="3716034" y="-6810331"/>
                <a:ext cx="5701571" cy="6573230"/>
                <a:chOff x="3716034" y="-6810331"/>
                <a:chExt cx="5701571" cy="6573230"/>
              </a:xfrm>
            </p:grpSpPr>
            <p:grpSp>
              <p:nvGrpSpPr>
                <p:cNvPr id="451" name="図形グループ 450"/>
                <p:cNvGrpSpPr/>
                <p:nvPr/>
              </p:nvGrpSpPr>
              <p:grpSpPr>
                <a:xfrm>
                  <a:off x="5996471" y="-2331970"/>
                  <a:ext cx="2828160" cy="2094869"/>
                  <a:chOff x="5996471" y="-2331970"/>
                  <a:chExt cx="2828160" cy="2094869"/>
                </a:xfrm>
              </p:grpSpPr>
              <p:sp>
                <p:nvSpPr>
                  <p:cNvPr id="539" name="フリーフォーム 538"/>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0" name="フリーフォーム 539"/>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1" name="フリーフォーム 540"/>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2" name="フリーフォーム 541"/>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3" name="フリーフォーム 542"/>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4" name="フリーフォーム 543"/>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5" name="フリーフォーム 544"/>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6" name="フリーフォーム 545"/>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7" name="フリーフォーム 546"/>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8" name="フリーフォーム 547"/>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49" name="フリーフォーム 548"/>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0" name="フリーフォーム 549"/>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1" name="フリーフォーム 550"/>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2" name="フリーフォーム 551"/>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3" name="フリーフォーム 552"/>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4" name="フリーフォーム 553"/>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5" name="フリーフォーム 554"/>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6" name="フリーフォーム 555"/>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7" name="フリーフォーム 556"/>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8" name="フリーフォーム 557"/>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9" name="フリーフォーム 558"/>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60" name="フリーフォーム 559"/>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61" name="フリーフォーム 560"/>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62" name="フリーフォーム 561"/>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63" name="フリーフォーム 562"/>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64" name="フリーフォーム 563"/>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65" name="フリーフォーム 564"/>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66" name="フリーフォーム 565"/>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452" name="図形グループ 451"/>
                <p:cNvGrpSpPr/>
                <p:nvPr/>
              </p:nvGrpSpPr>
              <p:grpSpPr>
                <a:xfrm>
                  <a:off x="5193403" y="-4381120"/>
                  <a:ext cx="2828160" cy="2094869"/>
                  <a:chOff x="5996471" y="-2331970"/>
                  <a:chExt cx="2828160" cy="2094869"/>
                </a:xfrm>
              </p:grpSpPr>
              <p:sp>
                <p:nvSpPr>
                  <p:cNvPr id="511" name="フリーフォーム 510"/>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2" name="フリーフォーム 511"/>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3" name="フリーフォーム 512"/>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4" name="フリーフォーム 513"/>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5" name="フリーフォーム 514"/>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6" name="フリーフォーム 515"/>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7" name="フリーフォーム 516"/>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8" name="フリーフォーム 517"/>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9" name="フリーフォーム 518"/>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0" name="フリーフォーム 519"/>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1" name="フリーフォーム 520"/>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2" name="フリーフォーム 521"/>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3" name="フリーフォーム 522"/>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4" name="フリーフォーム 523"/>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5" name="フリーフォーム 524"/>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6" name="フリーフォーム 525"/>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7" name="フリーフォーム 526"/>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8" name="フリーフォーム 527"/>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9" name="フリーフォーム 528"/>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0" name="フリーフォーム 529"/>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1" name="フリーフォーム 530"/>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2" name="フリーフォーム 531"/>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3" name="フリーフォーム 532"/>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4" name="フリーフォーム 533"/>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5" name="フリーフォーム 534"/>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6" name="フリーフォーム 535"/>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7" name="フリーフォーム 536"/>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8" name="フリーフォーム 537"/>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453" name="図形グループ 452"/>
                <p:cNvGrpSpPr/>
                <p:nvPr/>
              </p:nvGrpSpPr>
              <p:grpSpPr>
                <a:xfrm flipV="1">
                  <a:off x="6589445" y="-5818918"/>
                  <a:ext cx="2828160" cy="2094869"/>
                  <a:chOff x="5996471" y="-2331970"/>
                  <a:chExt cx="2828160" cy="2094869"/>
                </a:xfrm>
              </p:grpSpPr>
              <p:sp>
                <p:nvSpPr>
                  <p:cNvPr id="483" name="フリーフォーム 482"/>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4" name="フリーフォーム 483"/>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5" name="フリーフォーム 484"/>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6" name="フリーフォーム 485"/>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7" name="フリーフォーム 486"/>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8" name="フリーフォーム 487"/>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9" name="フリーフォーム 488"/>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0" name="フリーフォーム 489"/>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1" name="フリーフォーム 490"/>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2" name="フリーフォーム 491"/>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3" name="フリーフォーム 492"/>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4" name="フリーフォーム 493"/>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5" name="フリーフォーム 494"/>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6" name="フリーフォーム 495"/>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7" name="フリーフォーム 496"/>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8" name="フリーフォーム 497"/>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9" name="フリーフォーム 498"/>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0" name="フリーフォーム 499"/>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1" name="フリーフォーム 500"/>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2" name="フリーフォーム 501"/>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3" name="フリーフォーム 502"/>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4" name="フリーフォーム 503"/>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5" name="フリーフォーム 504"/>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6" name="フリーフォーム 505"/>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7" name="フリーフォーム 506"/>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8" name="フリーフォーム 507"/>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9" name="フリーフォーム 508"/>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0" name="フリーフォーム 509"/>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454" name="図形グループ 453"/>
                <p:cNvGrpSpPr/>
                <p:nvPr/>
              </p:nvGrpSpPr>
              <p:grpSpPr>
                <a:xfrm>
                  <a:off x="3716034" y="-6810331"/>
                  <a:ext cx="2828160" cy="2094869"/>
                  <a:chOff x="5996471" y="-2331970"/>
                  <a:chExt cx="2828160" cy="2094869"/>
                </a:xfrm>
              </p:grpSpPr>
              <p:sp>
                <p:nvSpPr>
                  <p:cNvPr id="455" name="フリーフォーム 454"/>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56" name="フリーフォーム 455"/>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57" name="フリーフォーム 456"/>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58" name="フリーフォーム 457"/>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59" name="フリーフォーム 458"/>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0" name="フリーフォーム 459"/>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1" name="フリーフォーム 460"/>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2" name="フリーフォーム 461"/>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3" name="フリーフォーム 462"/>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4" name="フリーフォーム 463"/>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5" name="フリーフォーム 464"/>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6" name="フリーフォーム 465"/>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7" name="フリーフォーム 466"/>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8" name="フリーフォーム 467"/>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9" name="フリーフォーム 468"/>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0" name="フリーフォーム 469"/>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1" name="フリーフォーム 470"/>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2" name="フリーフォーム 471"/>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3" name="フリーフォーム 472"/>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4" name="フリーフォーム 473"/>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5" name="フリーフォーム 474"/>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6" name="フリーフォーム 475"/>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7" name="フリーフォーム 476"/>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8" name="フリーフォーム 477"/>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9" name="フリーフォーム 478"/>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0" name="フリーフォーム 479"/>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1" name="フリーフォーム 480"/>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2" name="フリーフォーム 481"/>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nvGrpSpPr>
              <p:cNvPr id="334" name="図形グループ 333"/>
              <p:cNvGrpSpPr/>
              <p:nvPr/>
            </p:nvGrpSpPr>
            <p:grpSpPr>
              <a:xfrm>
                <a:off x="2982259" y="-13241464"/>
                <a:ext cx="5701571" cy="29114120"/>
                <a:chOff x="3716034" y="-6810331"/>
                <a:chExt cx="5701571" cy="29114120"/>
              </a:xfrm>
            </p:grpSpPr>
            <p:grpSp>
              <p:nvGrpSpPr>
                <p:cNvPr id="335" name="図形グループ 334"/>
                <p:cNvGrpSpPr/>
                <p:nvPr/>
              </p:nvGrpSpPr>
              <p:grpSpPr>
                <a:xfrm>
                  <a:off x="5996471" y="-2331970"/>
                  <a:ext cx="2828160" cy="24635759"/>
                  <a:chOff x="5996471" y="-2331970"/>
                  <a:chExt cx="2828160" cy="24635759"/>
                </a:xfrm>
              </p:grpSpPr>
              <p:sp>
                <p:nvSpPr>
                  <p:cNvPr id="423" name="フリーフォーム 422"/>
                  <p:cNvSpPr/>
                  <p:nvPr/>
                </p:nvSpPr>
                <p:spPr>
                  <a:xfrm>
                    <a:off x="7249660" y="222580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24" name="フリーフォーム 423"/>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25" name="フリーフォーム 424"/>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26" name="フリーフォーム 425"/>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27" name="フリーフォーム 426"/>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28" name="フリーフォーム 427"/>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29" name="フリーフォーム 428"/>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0" name="フリーフォーム 429"/>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1" name="フリーフォーム 430"/>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2" name="フリーフォーム 431"/>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3" name="フリーフォーム 432"/>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4" name="フリーフォーム 433"/>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5" name="フリーフォーム 434"/>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6" name="フリーフォーム 435"/>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7" name="フリーフォーム 436"/>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8" name="フリーフォーム 437"/>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9" name="フリーフォーム 438"/>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0" name="フリーフォーム 439"/>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1" name="フリーフォーム 440"/>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2" name="フリーフォーム 441"/>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3" name="フリーフォーム 442"/>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4" name="フリーフォーム 443"/>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5" name="フリーフォーム 444"/>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6" name="フリーフォーム 445"/>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7" name="フリーフォーム 446"/>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8" name="フリーフォーム 447"/>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9" name="フリーフォーム 448"/>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50" name="フリーフォーム 449"/>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36" name="図形グループ 335"/>
                <p:cNvGrpSpPr/>
                <p:nvPr/>
              </p:nvGrpSpPr>
              <p:grpSpPr>
                <a:xfrm>
                  <a:off x="5193403" y="-4381120"/>
                  <a:ext cx="2828160" cy="2094869"/>
                  <a:chOff x="5996471" y="-2331970"/>
                  <a:chExt cx="2828160" cy="2094869"/>
                </a:xfrm>
              </p:grpSpPr>
              <p:sp>
                <p:nvSpPr>
                  <p:cNvPr id="395" name="フリーフォーム 394"/>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96" name="フリーフォーム 395"/>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97" name="フリーフォーム 396"/>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98" name="フリーフォーム 397"/>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99" name="フリーフォーム 398"/>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0" name="フリーフォーム 399"/>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1" name="フリーフォーム 400"/>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2" name="フリーフォーム 401"/>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3" name="フリーフォーム 402"/>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4" name="フリーフォーム 403"/>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5" name="フリーフォーム 404"/>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6" name="フリーフォーム 405"/>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7" name="フリーフォーム 406"/>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8" name="フリーフォーム 407"/>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9" name="フリーフォーム 408"/>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0" name="フリーフォーム 409"/>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1" name="フリーフォーム 410"/>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2" name="フリーフォーム 411"/>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3" name="フリーフォーム 412"/>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4" name="フリーフォーム 413"/>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5" name="フリーフォーム 414"/>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6" name="フリーフォーム 415"/>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7" name="フリーフォーム 416"/>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8" name="フリーフォーム 417"/>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19" name="フリーフォーム 418"/>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20" name="フリーフォーム 419"/>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21" name="フリーフォーム 420"/>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22" name="フリーフォーム 421"/>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37" name="図形グループ 336"/>
                <p:cNvGrpSpPr/>
                <p:nvPr/>
              </p:nvGrpSpPr>
              <p:grpSpPr>
                <a:xfrm flipV="1">
                  <a:off x="6589445" y="-5818918"/>
                  <a:ext cx="2828160" cy="2094869"/>
                  <a:chOff x="5996471" y="-2331970"/>
                  <a:chExt cx="2828160" cy="2094869"/>
                </a:xfrm>
              </p:grpSpPr>
              <p:sp>
                <p:nvSpPr>
                  <p:cNvPr id="367" name="フリーフォーム 366"/>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8" name="フリーフォーム 367"/>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9" name="フリーフォーム 368"/>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70" name="フリーフォーム 369"/>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71" name="フリーフォーム 370"/>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72" name="フリーフォーム 371"/>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73" name="フリーフォーム 372"/>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74" name="フリーフォーム 373"/>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75" name="フリーフォーム 374"/>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76" name="フリーフォーム 375"/>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77" name="フリーフォーム 376"/>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78" name="フリーフォーム 377"/>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79" name="フリーフォーム 378"/>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0" name="フリーフォーム 379"/>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1" name="フリーフォーム 380"/>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2" name="フリーフォーム 381"/>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3" name="フリーフォーム 382"/>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4" name="フリーフォーム 383"/>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5" name="フリーフォーム 384"/>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6" name="フリーフォーム 385"/>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7" name="フリーフォーム 386"/>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8" name="フリーフォーム 387"/>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9" name="フリーフォーム 388"/>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90" name="フリーフォーム 389"/>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91" name="フリーフォーム 390"/>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92" name="フリーフォーム 391"/>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93" name="フリーフォーム 392"/>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94" name="フリーフォーム 393"/>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38" name="図形グループ 337"/>
                <p:cNvGrpSpPr/>
                <p:nvPr/>
              </p:nvGrpSpPr>
              <p:grpSpPr>
                <a:xfrm>
                  <a:off x="3716034" y="-6810331"/>
                  <a:ext cx="2828160" cy="2094869"/>
                  <a:chOff x="5996471" y="-2331970"/>
                  <a:chExt cx="2828160" cy="2094869"/>
                </a:xfrm>
              </p:grpSpPr>
              <p:sp>
                <p:nvSpPr>
                  <p:cNvPr id="339" name="フリーフォーム 338"/>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0" name="フリーフォーム 339"/>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1" name="フリーフォーム 340"/>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2" name="フリーフォーム 341"/>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3" name="フリーフォーム 342"/>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4" name="フリーフォーム 343"/>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5" name="フリーフォーム 344"/>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6" name="フリーフォーム 345"/>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7" name="フリーフォーム 346"/>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8" name="フリーフォーム 347"/>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9" name="フリーフォーム 348"/>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0" name="フリーフォーム 349"/>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1" name="フリーフォーム 350"/>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2" name="フリーフォーム 351"/>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3" name="フリーフォーム 352"/>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4" name="フリーフォーム 353"/>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5" name="フリーフォーム 354"/>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6" name="フリーフォーム 355"/>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7" name="フリーフォーム 356"/>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8" name="フリーフォーム 357"/>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59" name="フリーフォーム 358"/>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0" name="フリーフォーム 359"/>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1" name="フリーフォーム 360"/>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2" name="フリーフォーム 361"/>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3" name="フリーフォーム 362"/>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4" name="フリーフォーム 363"/>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5" name="フリーフォーム 364"/>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6" name="フリーフォーム 365"/>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solidFill>
                    <a:schemeClr val="bg1">
                      <a:lumMod val="5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grpSp>
          <p:nvGrpSpPr>
            <p:cNvPr id="81" name="図形グループ 80"/>
            <p:cNvGrpSpPr/>
            <p:nvPr/>
          </p:nvGrpSpPr>
          <p:grpSpPr>
            <a:xfrm>
              <a:off x="10049317" y="-2554727"/>
              <a:ext cx="6435346" cy="13004363"/>
              <a:chOff x="2982259" y="-13241464"/>
              <a:chExt cx="6435346" cy="13004363"/>
            </a:xfrm>
            <a:solidFill>
              <a:srgbClr val="CCFFCC"/>
            </a:solidFill>
          </p:grpSpPr>
          <p:grpSp>
            <p:nvGrpSpPr>
              <p:cNvPr id="82" name="図形グループ 81"/>
              <p:cNvGrpSpPr/>
              <p:nvPr/>
            </p:nvGrpSpPr>
            <p:grpSpPr>
              <a:xfrm>
                <a:off x="3716034" y="-6810331"/>
                <a:ext cx="5701571" cy="6573230"/>
                <a:chOff x="3716034" y="-6810331"/>
                <a:chExt cx="5701571" cy="6573230"/>
              </a:xfrm>
              <a:grpFill/>
            </p:grpSpPr>
            <p:grpSp>
              <p:nvGrpSpPr>
                <p:cNvPr id="217" name="図形グループ 216"/>
                <p:cNvGrpSpPr/>
                <p:nvPr/>
              </p:nvGrpSpPr>
              <p:grpSpPr>
                <a:xfrm>
                  <a:off x="5996471" y="-2331970"/>
                  <a:ext cx="2828160" cy="2094869"/>
                  <a:chOff x="5996471" y="-2331970"/>
                  <a:chExt cx="2828160" cy="2094869"/>
                </a:xfrm>
                <a:grpFill/>
              </p:grpSpPr>
              <p:sp>
                <p:nvSpPr>
                  <p:cNvPr id="305" name="フリーフォーム 304"/>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6" name="フリーフォーム 305"/>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7" name="フリーフォーム 306"/>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8" name="フリーフォーム 307"/>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9" name="フリーフォーム 308"/>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0" name="フリーフォーム 309"/>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1" name="フリーフォーム 310"/>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2" name="フリーフォーム 311"/>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3" name="フリーフォーム 312"/>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4" name="フリーフォーム 313"/>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5" name="フリーフォーム 314"/>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6" name="フリーフォーム 315"/>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7" name="フリーフォーム 316"/>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8" name="フリーフォーム 317"/>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9" name="フリーフォーム 318"/>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0" name="フリーフォーム 319"/>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1" name="フリーフォーム 320"/>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2" name="フリーフォーム 321"/>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3" name="フリーフォーム 322"/>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4" name="フリーフォーム 323"/>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5" name="フリーフォーム 324"/>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6" name="フリーフォーム 325"/>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7" name="フリーフォーム 326"/>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8" name="フリーフォーム 327"/>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9" name="フリーフォーム 328"/>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30" name="フリーフォーム 329"/>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31" name="フリーフォーム 330"/>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32" name="フリーフォーム 331"/>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218" name="図形グループ 217"/>
                <p:cNvGrpSpPr/>
                <p:nvPr/>
              </p:nvGrpSpPr>
              <p:grpSpPr>
                <a:xfrm>
                  <a:off x="5193403" y="-4381120"/>
                  <a:ext cx="2828160" cy="2094869"/>
                  <a:chOff x="5996471" y="-2331970"/>
                  <a:chExt cx="2828160" cy="2094869"/>
                </a:xfrm>
                <a:grpFill/>
              </p:grpSpPr>
              <p:sp>
                <p:nvSpPr>
                  <p:cNvPr id="277" name="フリーフォーム 276"/>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8" name="フリーフォーム 277"/>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9" name="フリーフォーム 278"/>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0" name="フリーフォーム 279"/>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1" name="フリーフォーム 280"/>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2" name="フリーフォーム 281"/>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3" name="フリーフォーム 282"/>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4" name="フリーフォーム 283"/>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5" name="フリーフォーム 284"/>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6" name="フリーフォーム 285"/>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7" name="フリーフォーム 286"/>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8" name="フリーフォーム 287"/>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9" name="フリーフォーム 288"/>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0" name="フリーフォーム 289"/>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1" name="フリーフォーム 290"/>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2" name="フリーフォーム 291"/>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3" name="フリーフォーム 292"/>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4" name="フリーフォーム 293"/>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5" name="フリーフォーム 294"/>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6" name="フリーフォーム 295"/>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7" name="フリーフォーム 296"/>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8" name="フリーフォーム 297"/>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9" name="フリーフォーム 298"/>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0" name="フリーフォーム 299"/>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1" name="フリーフォーム 300"/>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2" name="フリーフォーム 301"/>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3" name="フリーフォーム 302"/>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4" name="フリーフォーム 303"/>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219" name="図形グループ 218"/>
                <p:cNvGrpSpPr/>
                <p:nvPr/>
              </p:nvGrpSpPr>
              <p:grpSpPr>
                <a:xfrm flipV="1">
                  <a:off x="6589445" y="-5818918"/>
                  <a:ext cx="2828160" cy="2094869"/>
                  <a:chOff x="5996471" y="-2331970"/>
                  <a:chExt cx="2828160" cy="2094869"/>
                </a:xfrm>
                <a:grpFill/>
              </p:grpSpPr>
              <p:sp>
                <p:nvSpPr>
                  <p:cNvPr id="249" name="フリーフォーム 248"/>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0" name="フリーフォーム 249"/>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1" name="フリーフォーム 250"/>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2" name="フリーフォーム 251"/>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3" name="フリーフォーム 252"/>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4" name="フリーフォーム 253"/>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5" name="フリーフォーム 254"/>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6" name="フリーフォーム 255"/>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7" name="フリーフォーム 256"/>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8" name="フリーフォーム 257"/>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9" name="フリーフォーム 258"/>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0" name="フリーフォーム 259"/>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1" name="フリーフォーム 260"/>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2" name="フリーフォーム 261"/>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3" name="フリーフォーム 262"/>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4" name="フリーフォーム 263"/>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5" name="フリーフォーム 264"/>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6" name="フリーフォーム 265"/>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7" name="フリーフォーム 266"/>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8" name="フリーフォーム 267"/>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9" name="フリーフォーム 268"/>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0" name="フリーフォーム 269"/>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1" name="フリーフォーム 270"/>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2" name="フリーフォーム 271"/>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3" name="フリーフォーム 272"/>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4" name="フリーフォーム 273"/>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5" name="フリーフォーム 274"/>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6" name="フリーフォーム 275"/>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220" name="図形グループ 219"/>
                <p:cNvGrpSpPr/>
                <p:nvPr/>
              </p:nvGrpSpPr>
              <p:grpSpPr>
                <a:xfrm>
                  <a:off x="3716034" y="-6810331"/>
                  <a:ext cx="2828160" cy="2094869"/>
                  <a:chOff x="5996471" y="-2331970"/>
                  <a:chExt cx="2828160" cy="2094869"/>
                </a:xfrm>
                <a:grpFill/>
              </p:grpSpPr>
              <p:sp>
                <p:nvSpPr>
                  <p:cNvPr id="221" name="フリーフォーム 220"/>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2" name="フリーフォーム 221"/>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3" name="フリーフォーム 222"/>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4" name="フリーフォーム 223"/>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5" name="フリーフォーム 224"/>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6" name="フリーフォーム 225"/>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7" name="フリーフォーム 226"/>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8" name="フリーフォーム 227"/>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9" name="フリーフォーム 228"/>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30" name="フリーフォーム 229"/>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31" name="フリーフォーム 230"/>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32" name="フリーフォーム 231"/>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33" name="フリーフォーム 232"/>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34" name="フリーフォーム 233"/>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35" name="フリーフォーム 234"/>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36" name="フリーフォーム 235"/>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37" name="フリーフォーム 236"/>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38" name="フリーフォーム 237"/>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39" name="フリーフォーム 238"/>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40" name="フリーフォーム 239"/>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41" name="フリーフォーム 240"/>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42" name="フリーフォーム 241"/>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43" name="フリーフォーム 242"/>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44" name="フリーフォーム 243"/>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45" name="フリーフォーム 244"/>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46" name="フリーフォーム 245"/>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47" name="フリーフォーム 246"/>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48" name="フリーフォーム 247"/>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nvGrpSpPr>
              <p:cNvPr id="83" name="図形グループ 82"/>
              <p:cNvGrpSpPr/>
              <p:nvPr/>
            </p:nvGrpSpPr>
            <p:grpSpPr>
              <a:xfrm>
                <a:off x="2982259" y="-13241464"/>
                <a:ext cx="5701571" cy="6573230"/>
                <a:chOff x="3716034" y="-6810331"/>
                <a:chExt cx="5701571" cy="6573230"/>
              </a:xfrm>
              <a:grpFill/>
            </p:grpSpPr>
            <p:grpSp>
              <p:nvGrpSpPr>
                <p:cNvPr id="84" name="図形グループ 83"/>
                <p:cNvGrpSpPr/>
                <p:nvPr/>
              </p:nvGrpSpPr>
              <p:grpSpPr>
                <a:xfrm>
                  <a:off x="5996471" y="-2331970"/>
                  <a:ext cx="2828160" cy="2094869"/>
                  <a:chOff x="5996471" y="-2331970"/>
                  <a:chExt cx="2828160" cy="2094869"/>
                </a:xfrm>
                <a:grpFill/>
              </p:grpSpPr>
              <p:sp>
                <p:nvSpPr>
                  <p:cNvPr id="189" name="フリーフォーム 188"/>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0" name="フリーフォーム 189"/>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1" name="フリーフォーム 190"/>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2" name="フリーフォーム 191"/>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3" name="フリーフォーム 192"/>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4" name="フリーフォーム 193"/>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5" name="フリーフォーム 194"/>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6" name="フリーフォーム 195"/>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7" name="フリーフォーム 196"/>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8" name="フリーフォーム 197"/>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9" name="フリーフォーム 198"/>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0" name="フリーフォーム 199"/>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1" name="フリーフォーム 200"/>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2" name="フリーフォーム 201"/>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3" name="フリーフォーム 202"/>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4" name="フリーフォーム 203"/>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5" name="フリーフォーム 204"/>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6" name="フリーフォーム 205"/>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7" name="フリーフォーム 206"/>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8" name="フリーフォーム 207"/>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9" name="フリーフォーム 208"/>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0" name="フリーフォーム 209"/>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1" name="フリーフォーム 210"/>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2" name="フリーフォーム 211"/>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3" name="フリーフォーム 212"/>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4" name="フリーフォーム 213"/>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5" name="フリーフォーム 214"/>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6" name="フリーフォーム 215"/>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85" name="図形グループ 84"/>
                <p:cNvGrpSpPr/>
                <p:nvPr/>
              </p:nvGrpSpPr>
              <p:grpSpPr>
                <a:xfrm>
                  <a:off x="5193403" y="-4381120"/>
                  <a:ext cx="2828160" cy="2094869"/>
                  <a:chOff x="5996471" y="-2331970"/>
                  <a:chExt cx="2828160" cy="2094869"/>
                </a:xfrm>
                <a:grpFill/>
              </p:grpSpPr>
              <p:sp>
                <p:nvSpPr>
                  <p:cNvPr id="161" name="フリーフォーム 160"/>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2" name="フリーフォーム 161"/>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3" name="フリーフォーム 162"/>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4" name="フリーフォーム 163"/>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5" name="フリーフォーム 164"/>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6" name="フリーフォーム 165"/>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7" name="フリーフォーム 166"/>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8" name="フリーフォーム 167"/>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9" name="フリーフォーム 168"/>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0" name="フリーフォーム 169"/>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1" name="フリーフォーム 170"/>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2" name="フリーフォーム 171"/>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3" name="フリーフォーム 172"/>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4" name="フリーフォーム 173"/>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5" name="フリーフォーム 174"/>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6" name="フリーフォーム 175"/>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7" name="フリーフォーム 176"/>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8" name="フリーフォーム 177"/>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9" name="フリーフォーム 178"/>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0" name="フリーフォーム 179"/>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1" name="フリーフォーム 180"/>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2" name="フリーフォーム 181"/>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3" name="フリーフォーム 182"/>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4" name="フリーフォーム 183"/>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5" name="フリーフォーム 184"/>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6" name="フリーフォーム 185"/>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7" name="フリーフォーム 186"/>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8" name="フリーフォーム 187"/>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86" name="図形グループ 85"/>
                <p:cNvGrpSpPr/>
                <p:nvPr/>
              </p:nvGrpSpPr>
              <p:grpSpPr>
                <a:xfrm flipV="1">
                  <a:off x="6589445" y="-5818918"/>
                  <a:ext cx="2828160" cy="2094869"/>
                  <a:chOff x="5996471" y="-2331970"/>
                  <a:chExt cx="2828160" cy="2094869"/>
                </a:xfrm>
                <a:grpFill/>
              </p:grpSpPr>
              <p:sp>
                <p:nvSpPr>
                  <p:cNvPr id="133" name="フリーフォーム 132"/>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4" name="フリーフォーム 133"/>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5" name="フリーフォーム 134"/>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6" name="フリーフォーム 135"/>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7" name="フリーフォーム 136"/>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8" name="フリーフォーム 137"/>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9" name="フリーフォーム 138"/>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0" name="フリーフォーム 139"/>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1" name="フリーフォーム 140"/>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2" name="フリーフォーム 141"/>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3" name="フリーフォーム 142"/>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4" name="フリーフォーム 143"/>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5" name="フリーフォーム 144"/>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6" name="フリーフォーム 145"/>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7" name="フリーフォーム 146"/>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8" name="フリーフォーム 147"/>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9" name="フリーフォーム 148"/>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0" name="フリーフォーム 149"/>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1" name="フリーフォーム 150"/>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2" name="フリーフォーム 151"/>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3" name="フリーフォーム 152"/>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4" name="フリーフォーム 153"/>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5" name="フリーフォーム 154"/>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6" name="フリーフォーム 155"/>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7" name="フリーフォーム 156"/>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8" name="フリーフォーム 157"/>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9" name="フリーフォーム 158"/>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0" name="フリーフォーム 159"/>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87" name="図形グループ 86"/>
                <p:cNvGrpSpPr/>
                <p:nvPr/>
              </p:nvGrpSpPr>
              <p:grpSpPr>
                <a:xfrm>
                  <a:off x="3716034" y="-6810331"/>
                  <a:ext cx="2828160" cy="2094869"/>
                  <a:chOff x="5996471" y="-2331970"/>
                  <a:chExt cx="2828160" cy="2094869"/>
                </a:xfrm>
                <a:grpFill/>
              </p:grpSpPr>
              <p:sp>
                <p:nvSpPr>
                  <p:cNvPr id="88" name="フリーフォーム 87"/>
                  <p:cNvSpPr/>
                  <p:nvPr/>
                </p:nvSpPr>
                <p:spPr>
                  <a:xfrm>
                    <a:off x="7122406" y="-13639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9" name="フリーフォーム 88"/>
                  <p:cNvSpPr/>
                  <p:nvPr/>
                </p:nvSpPr>
                <p:spPr>
                  <a:xfrm>
                    <a:off x="7076687" y="-10591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0" name="フリーフォーム 89"/>
                  <p:cNvSpPr/>
                  <p:nvPr/>
                </p:nvSpPr>
                <p:spPr>
                  <a:xfrm>
                    <a:off x="7777725" y="-11048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1" name="フリーフォーム 90"/>
                  <p:cNvSpPr/>
                  <p:nvPr/>
                </p:nvSpPr>
                <p:spPr>
                  <a:xfrm>
                    <a:off x="7416995" y="-10798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2" name="フリーフォーム 91"/>
                  <p:cNvSpPr/>
                  <p:nvPr/>
                </p:nvSpPr>
                <p:spPr>
                  <a:xfrm>
                    <a:off x="7285460" y="-6839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3" name="フリーフォーム 92"/>
                  <p:cNvSpPr/>
                  <p:nvPr/>
                </p:nvSpPr>
                <p:spPr>
                  <a:xfrm>
                    <a:off x="7517261" y="-4912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4" name="フリーフォーム 93"/>
                  <p:cNvSpPr/>
                  <p:nvPr/>
                </p:nvSpPr>
                <p:spPr>
                  <a:xfrm>
                    <a:off x="7823444" y="-7068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5" name="フリーフォーム 94"/>
                  <p:cNvSpPr/>
                  <p:nvPr/>
                </p:nvSpPr>
                <p:spPr>
                  <a:xfrm>
                    <a:off x="6042190" y="-12115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6" name="フリーフォーム 95"/>
                  <p:cNvSpPr/>
                  <p:nvPr/>
                </p:nvSpPr>
                <p:spPr>
                  <a:xfrm>
                    <a:off x="5996471" y="-90673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7" name="フリーフォーム 96"/>
                  <p:cNvSpPr/>
                  <p:nvPr/>
                </p:nvSpPr>
                <p:spPr>
                  <a:xfrm>
                    <a:off x="6697509" y="-95244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8" name="フリーフォーム 97"/>
                  <p:cNvSpPr/>
                  <p:nvPr/>
                </p:nvSpPr>
                <p:spPr>
                  <a:xfrm>
                    <a:off x="6336779" y="-92741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9" name="フリーフォーム 98"/>
                  <p:cNvSpPr/>
                  <p:nvPr/>
                </p:nvSpPr>
                <p:spPr>
                  <a:xfrm>
                    <a:off x="6205244" y="-5315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3" name="フリーフォーム 112"/>
                  <p:cNvSpPr/>
                  <p:nvPr/>
                </p:nvSpPr>
                <p:spPr>
                  <a:xfrm>
                    <a:off x="6437045" y="-33884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8" name="フリーフォーム 117"/>
                  <p:cNvSpPr/>
                  <p:nvPr/>
                </p:nvSpPr>
                <p:spPr>
                  <a:xfrm>
                    <a:off x="6743228" y="-55445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9" name="フリーフォーム 118"/>
                  <p:cNvSpPr/>
                  <p:nvPr/>
                </p:nvSpPr>
                <p:spPr>
                  <a:xfrm rot="16200000">
                    <a:off x="7274806" y="-23319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0" name="フリーフォーム 119"/>
                  <p:cNvSpPr/>
                  <p:nvPr/>
                </p:nvSpPr>
                <p:spPr>
                  <a:xfrm rot="16200000">
                    <a:off x="7229087" y="-202717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1" name="フリーフォーム 120"/>
                  <p:cNvSpPr/>
                  <p:nvPr/>
                </p:nvSpPr>
                <p:spPr>
                  <a:xfrm rot="16200000">
                    <a:off x="7930125" y="-207288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2" name="フリーフォーム 121"/>
                  <p:cNvSpPr/>
                  <p:nvPr/>
                </p:nvSpPr>
                <p:spPr>
                  <a:xfrm rot="16200000">
                    <a:off x="7569395" y="-2047854"/>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3" name="フリーフォーム 122"/>
                  <p:cNvSpPr/>
                  <p:nvPr/>
                </p:nvSpPr>
                <p:spPr>
                  <a:xfrm rot="16200000">
                    <a:off x="7437860" y="-165203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4" name="フリーフォーム 123"/>
                  <p:cNvSpPr/>
                  <p:nvPr/>
                </p:nvSpPr>
                <p:spPr>
                  <a:xfrm rot="16200000">
                    <a:off x="7669661" y="-145928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5" name="フリーフォーム 124"/>
                  <p:cNvSpPr/>
                  <p:nvPr/>
                </p:nvSpPr>
                <p:spPr>
                  <a:xfrm rot="16200000">
                    <a:off x="7975844" y="-1674899"/>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6" name="フリーフォーム 125"/>
                  <p:cNvSpPr/>
                  <p:nvPr/>
                </p:nvSpPr>
                <p:spPr>
                  <a:xfrm>
                    <a:off x="8077874" y="-11555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7" name="フリーフォーム 126"/>
                  <p:cNvSpPr/>
                  <p:nvPr/>
                </p:nvSpPr>
                <p:spPr>
                  <a:xfrm>
                    <a:off x="8032155" y="-850708"/>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8" name="フリーフォーム 127"/>
                  <p:cNvSpPr/>
                  <p:nvPr/>
                </p:nvSpPr>
                <p:spPr>
                  <a:xfrm>
                    <a:off x="8733193" y="-89642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9" name="フリーフォーム 128"/>
                  <p:cNvSpPr/>
                  <p:nvPr/>
                </p:nvSpPr>
                <p:spPr>
                  <a:xfrm>
                    <a:off x="8372463" y="-871392"/>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0" name="フリーフォーム 129"/>
                  <p:cNvSpPr/>
                  <p:nvPr/>
                </p:nvSpPr>
                <p:spPr>
                  <a:xfrm>
                    <a:off x="8240928" y="-47557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1" name="フリーフォーム 130"/>
                  <p:cNvSpPr/>
                  <p:nvPr/>
                </p:nvSpPr>
                <p:spPr>
                  <a:xfrm>
                    <a:off x="8472729" y="-282820"/>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2" name="フリーフォーム 131"/>
                  <p:cNvSpPr/>
                  <p:nvPr/>
                </p:nvSpPr>
                <p:spPr>
                  <a:xfrm>
                    <a:off x="8778912" y="-498437"/>
                    <a:ext cx="45719" cy="45719"/>
                  </a:xfrm>
                  <a:custGeom>
                    <a:avLst/>
                    <a:gdLst>
                      <a:gd name="connsiteX0" fmla="*/ 763684 w 1691514"/>
                      <a:gd name="connsiteY0" fmla="*/ 171800 h 1374942"/>
                      <a:gd name="connsiteX1" fmla="*/ 1690527 w 1691514"/>
                      <a:gd name="connsiteY1" fmla="*/ 858458 h 1374942"/>
                      <a:gd name="connsiteX2" fmla="*/ 935321 w 1691514"/>
                      <a:gd name="connsiteY2" fmla="*/ 1373452 h 1374942"/>
                      <a:gd name="connsiteX3" fmla="*/ 592046 w 1691514"/>
                      <a:gd name="connsiteY3" fmla="*/ 995790 h 1374942"/>
                      <a:gd name="connsiteX4" fmla="*/ 8477 w 1691514"/>
                      <a:gd name="connsiteY4" fmla="*/ 446463 h 1374942"/>
                      <a:gd name="connsiteX5" fmla="*/ 283098 w 1691514"/>
                      <a:gd name="connsiteY5" fmla="*/ 206133 h 1374942"/>
                      <a:gd name="connsiteX6" fmla="*/ 798011 w 1691514"/>
                      <a:gd name="connsiteY6" fmla="*/ 135 h 1374942"/>
                      <a:gd name="connsiteX7" fmla="*/ 935321 w 1691514"/>
                      <a:gd name="connsiteY7" fmla="*/ 171800 h 137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514" h="1374942">
                        <a:moveTo>
                          <a:pt x="763684" y="171800"/>
                        </a:moveTo>
                        <a:cubicBezTo>
                          <a:pt x="1212802" y="414991"/>
                          <a:pt x="1661921" y="658183"/>
                          <a:pt x="1690527" y="858458"/>
                        </a:cubicBezTo>
                        <a:cubicBezTo>
                          <a:pt x="1719133" y="1058733"/>
                          <a:pt x="1118401" y="1350563"/>
                          <a:pt x="935321" y="1373452"/>
                        </a:cubicBezTo>
                        <a:cubicBezTo>
                          <a:pt x="752241" y="1396341"/>
                          <a:pt x="746520" y="1150288"/>
                          <a:pt x="592046" y="995790"/>
                        </a:cubicBezTo>
                        <a:cubicBezTo>
                          <a:pt x="437572" y="841292"/>
                          <a:pt x="59968" y="578073"/>
                          <a:pt x="8477" y="446463"/>
                        </a:cubicBezTo>
                        <a:cubicBezTo>
                          <a:pt x="-43014" y="314854"/>
                          <a:pt x="151509" y="280521"/>
                          <a:pt x="283098" y="206133"/>
                        </a:cubicBezTo>
                        <a:cubicBezTo>
                          <a:pt x="414687" y="131745"/>
                          <a:pt x="689307" y="5857"/>
                          <a:pt x="798011" y="135"/>
                        </a:cubicBezTo>
                        <a:cubicBezTo>
                          <a:pt x="906715" y="-5587"/>
                          <a:pt x="935321" y="171800"/>
                          <a:pt x="935321" y="171800"/>
                        </a:cubicBezTo>
                      </a:path>
                    </a:pathLst>
                  </a:custGeom>
                  <a:grpFill/>
                  <a:ln>
                    <a:solidFill>
                      <a:srgbClr val="CCFF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grpSp>
      <p:grpSp>
        <p:nvGrpSpPr>
          <p:cNvPr id="4" name="図形グループ 3"/>
          <p:cNvGrpSpPr/>
          <p:nvPr/>
        </p:nvGrpSpPr>
        <p:grpSpPr>
          <a:xfrm>
            <a:off x="227581" y="537684"/>
            <a:ext cx="3821009" cy="3680559"/>
            <a:chOff x="0" y="84196"/>
            <a:chExt cx="8611183" cy="6913478"/>
          </a:xfrm>
        </p:grpSpPr>
        <p:grpSp>
          <p:nvGrpSpPr>
            <p:cNvPr id="5" name="図形グループ 4"/>
            <p:cNvGrpSpPr/>
            <p:nvPr/>
          </p:nvGrpSpPr>
          <p:grpSpPr>
            <a:xfrm>
              <a:off x="0" y="84196"/>
              <a:ext cx="8611183" cy="6913478"/>
              <a:chOff x="0" y="84196"/>
              <a:chExt cx="9144000" cy="6913478"/>
            </a:xfrm>
          </p:grpSpPr>
          <p:pic>
            <p:nvPicPr>
              <p:cNvPr id="7" name="図 6"/>
              <p:cNvPicPr>
                <a:picLocks noChangeAspect="1"/>
              </p:cNvPicPr>
              <p:nvPr/>
            </p:nvPicPr>
            <p:blipFill>
              <a:blip r:embed="rId5"/>
              <a:stretch>
                <a:fillRect/>
              </a:stretch>
            </p:blipFill>
            <p:spPr>
              <a:xfrm>
                <a:off x="0" y="84196"/>
                <a:ext cx="9144000" cy="6913478"/>
              </a:xfrm>
              <a:prstGeom prst="rect">
                <a:avLst/>
              </a:prstGeom>
            </p:spPr>
          </p:pic>
          <p:sp>
            <p:nvSpPr>
              <p:cNvPr id="8" name="円/楕円 7"/>
              <p:cNvSpPr/>
              <p:nvPr/>
            </p:nvSpPr>
            <p:spPr>
              <a:xfrm>
                <a:off x="4291993" y="4209453"/>
                <a:ext cx="305731" cy="23516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 name="テキスト ボックス 5"/>
            <p:cNvSpPr txBox="1"/>
            <p:nvPr/>
          </p:nvSpPr>
          <p:spPr>
            <a:xfrm>
              <a:off x="3968987" y="3929249"/>
              <a:ext cx="1160819" cy="531975"/>
            </a:xfrm>
            <a:prstGeom prst="rect">
              <a:avLst/>
            </a:prstGeom>
            <a:noFill/>
          </p:spPr>
          <p:txBody>
            <a:bodyPr wrap="none" rtlCol="0">
              <a:spAutoFit/>
            </a:bodyPr>
            <a:lstStyle/>
            <a:p>
              <a:r>
                <a:rPr kumimoji="1" lang="ja-JP" altLang="en-US" b="1" dirty="0" smtClean="0">
                  <a:solidFill>
                    <a:schemeClr val="bg1"/>
                  </a:solidFill>
                  <a:latin typeface="Helvetica"/>
                  <a:cs typeface="Helvetica"/>
                </a:rPr>
                <a:t>　</a:t>
              </a:r>
              <a:r>
                <a:rPr kumimoji="1" lang="en-US" altLang="ja-JP" b="1" dirty="0" smtClean="0">
                  <a:solidFill>
                    <a:schemeClr val="bg1"/>
                  </a:solidFill>
                  <a:latin typeface="Helvetica"/>
                  <a:cs typeface="Helvetica"/>
                </a:rPr>
                <a:t>KEO</a:t>
              </a:r>
              <a:endParaRPr kumimoji="1" lang="ja-JP" altLang="en-US" b="1" dirty="0">
                <a:solidFill>
                  <a:schemeClr val="bg1"/>
                </a:solidFill>
                <a:latin typeface="Helvetica"/>
                <a:cs typeface="Helvetica"/>
              </a:endParaRPr>
            </a:p>
          </p:txBody>
        </p:sp>
      </p:grpSp>
      <p:sp>
        <p:nvSpPr>
          <p:cNvPr id="801" name="テキスト ボックス 800"/>
          <p:cNvSpPr txBox="1"/>
          <p:nvPr/>
        </p:nvSpPr>
        <p:spPr>
          <a:xfrm>
            <a:off x="2286756" y="2966755"/>
            <a:ext cx="992579" cy="246221"/>
          </a:xfrm>
          <a:prstGeom prst="rect">
            <a:avLst/>
          </a:prstGeom>
          <a:noFill/>
        </p:spPr>
        <p:txBody>
          <a:bodyPr wrap="none" rtlCol="0">
            <a:spAutoFit/>
          </a:bodyPr>
          <a:lstStyle/>
          <a:p>
            <a:r>
              <a:rPr kumimoji="1" lang="en-US" altLang="ja-JP" sz="1000" b="1" dirty="0" smtClean="0">
                <a:solidFill>
                  <a:schemeClr val="bg1"/>
                </a:solidFill>
              </a:rPr>
              <a:t>(32.4N/144.4E)</a:t>
            </a:r>
            <a:endParaRPr kumimoji="1" lang="ja-JP" altLang="en-US" sz="1000" b="1" dirty="0">
              <a:solidFill>
                <a:schemeClr val="bg1"/>
              </a:solidFill>
            </a:endParaRPr>
          </a:p>
        </p:txBody>
      </p:sp>
      <p:sp>
        <p:nvSpPr>
          <p:cNvPr id="802" name="テキスト ボックス 801"/>
          <p:cNvSpPr txBox="1"/>
          <p:nvPr/>
        </p:nvSpPr>
        <p:spPr>
          <a:xfrm>
            <a:off x="2050013" y="3240903"/>
            <a:ext cx="890926" cy="246221"/>
          </a:xfrm>
          <a:prstGeom prst="rect">
            <a:avLst/>
          </a:prstGeom>
          <a:noFill/>
        </p:spPr>
        <p:txBody>
          <a:bodyPr wrap="none" rtlCol="0">
            <a:spAutoFit/>
          </a:bodyPr>
          <a:lstStyle/>
          <a:p>
            <a:r>
              <a:rPr kumimoji="1" lang="en-US" altLang="ja-JP" sz="1000" b="1" dirty="0" smtClean="0">
                <a:solidFill>
                  <a:srgbClr val="FF0000"/>
                </a:solidFill>
              </a:rPr>
              <a:t>(30.0N/145E)</a:t>
            </a:r>
            <a:endParaRPr kumimoji="1" lang="ja-JP" altLang="en-US" sz="1000" b="1" dirty="0">
              <a:solidFill>
                <a:srgbClr val="FF0000"/>
              </a:solidFill>
            </a:endParaRPr>
          </a:p>
        </p:txBody>
      </p:sp>
      <p:sp>
        <p:nvSpPr>
          <p:cNvPr id="3" name="テキスト ボックス 2"/>
          <p:cNvSpPr txBox="1"/>
          <p:nvPr/>
        </p:nvSpPr>
        <p:spPr>
          <a:xfrm>
            <a:off x="4461332" y="663079"/>
            <a:ext cx="4503156" cy="461665"/>
          </a:xfrm>
          <a:prstGeom prst="rect">
            <a:avLst/>
          </a:prstGeom>
          <a:noFill/>
        </p:spPr>
        <p:txBody>
          <a:bodyPr wrap="none" rtlCol="0">
            <a:spAutoFit/>
          </a:bodyPr>
          <a:lstStyle/>
          <a:p>
            <a:r>
              <a:rPr kumimoji="1" lang="en-US" altLang="ja-JP" b="1" dirty="0" smtClean="0"/>
              <a:t>“Missing</a:t>
            </a:r>
            <a:r>
              <a:rPr kumimoji="1" lang="ja-JP" altLang="en-US" b="1" dirty="0" smtClean="0"/>
              <a:t> </a:t>
            </a:r>
            <a:r>
              <a:rPr kumimoji="1" lang="en-US" altLang="ja-JP" b="1" dirty="0" smtClean="0"/>
              <a:t>source</a:t>
            </a:r>
            <a:r>
              <a:rPr kumimoji="1" lang="ja-JP" altLang="en-US" b="1" dirty="0" smtClean="0"/>
              <a:t> </a:t>
            </a:r>
            <a:r>
              <a:rPr kumimoji="1" lang="en-US" altLang="ja-JP" b="1" dirty="0" smtClean="0"/>
              <a:t>of</a:t>
            </a:r>
            <a:r>
              <a:rPr kumimoji="1" lang="ja-JP" altLang="en-US" b="1" dirty="0" smtClean="0"/>
              <a:t> </a:t>
            </a:r>
            <a:r>
              <a:rPr kumimoji="1" lang="en-US" altLang="ja-JP" b="1" dirty="0" smtClean="0"/>
              <a:t>nutrients”</a:t>
            </a:r>
            <a:endParaRPr kumimoji="1" lang="ja-JP" altLang="en-US" b="1" dirty="0"/>
          </a:p>
        </p:txBody>
      </p:sp>
    </p:spTree>
    <p:extLst>
      <p:ext uri="{BB962C8B-B14F-4D97-AF65-F5344CB8AC3E}">
        <p14:creationId xmlns:p14="http://schemas.microsoft.com/office/powerpoint/2010/main" val="13083374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35000" fill="hold"/>
                                        <p:tgtEl>
                                          <p:spTgt spid="78"/>
                                        </p:tgtEl>
                                        <p:attrNameLst>
                                          <p:attrName>ppt_x</p:attrName>
                                        </p:attrNameLst>
                                      </p:cBhvr>
                                      <p:tavLst>
                                        <p:tav tm="0">
                                          <p:val>
                                            <p:strVal val="#ppt_x"/>
                                          </p:val>
                                        </p:tav>
                                        <p:tav tm="100000">
                                          <p:val>
                                            <p:strVal val="#ppt_x"/>
                                          </p:val>
                                        </p:tav>
                                      </p:tavLst>
                                    </p:anim>
                                    <p:anim calcmode="lin" valueType="num">
                                      <p:cBhvr additive="base">
                                        <p:cTn id="8" dur="350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8"/>
                                        </p:tgtEl>
                                        <p:attrNameLst>
                                          <p:attrName>style.visibility</p:attrName>
                                        </p:attrNameLst>
                                      </p:cBhvr>
                                      <p:to>
                                        <p:strVal val="visible"/>
                                      </p:to>
                                    </p:set>
                                    <p:anim calcmode="lin" valueType="num">
                                      <p:cBhvr additive="base">
                                        <p:cTn id="13" dur="500" fill="hold"/>
                                        <p:tgtEl>
                                          <p:spTgt spid="78"/>
                                        </p:tgtEl>
                                        <p:attrNameLst>
                                          <p:attrName>ppt_x</p:attrName>
                                        </p:attrNameLst>
                                      </p:cBhvr>
                                      <p:tavLst>
                                        <p:tav tm="0">
                                          <p:val>
                                            <p:strVal val="#ppt_x"/>
                                          </p:val>
                                        </p:tav>
                                        <p:tav tm="100000">
                                          <p:val>
                                            <p:strVal val="#ppt_x"/>
                                          </p:val>
                                        </p:tav>
                                      </p:tavLst>
                                    </p:anim>
                                    <p:anim calcmode="lin" valueType="num">
                                      <p:cBhvr additive="base">
                                        <p:cTn id="14" dur="500" fill="hold"/>
                                        <p:tgtEl>
                                          <p:spTgt spid="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6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6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17956</TotalTime>
  <Words>1116</Words>
  <Application>Microsoft Macintosh PowerPoint</Application>
  <PresentationFormat>画面に合わせる (4:3)</PresentationFormat>
  <Paragraphs>145</Paragraphs>
  <Slides>12</Slides>
  <Notes>11</Notes>
  <HiddenSlides>0</HiddenSlides>
  <MMClips>0</MMClips>
  <ScaleCrop>false</ScaleCrop>
  <HeadingPairs>
    <vt:vector size="4" baseType="variant">
      <vt:variant>
        <vt:lpstr>テーマ</vt:lpstr>
      </vt:variant>
      <vt:variant>
        <vt:i4>1</vt:i4>
      </vt:variant>
      <vt:variant>
        <vt:lpstr>スライド タイトル</vt:lpstr>
      </vt:variant>
      <vt:variant>
        <vt:i4>12</vt:i4>
      </vt:variant>
    </vt:vector>
  </HeadingPairs>
  <TitlesOfParts>
    <vt:vector size="13" baseType="lpstr">
      <vt:lpstr>新しいプレゼンテーション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海洋研究開発機構</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本多 牧生</dc:creator>
  <cp:lastModifiedBy>本多 牧生</cp:lastModifiedBy>
  <cp:revision>1283</cp:revision>
  <cp:lastPrinted>2011-12-12T07:38:17Z</cp:lastPrinted>
  <dcterms:created xsi:type="dcterms:W3CDTF">2011-04-26T08:52:26Z</dcterms:created>
  <dcterms:modified xsi:type="dcterms:W3CDTF">2016-04-26T06:53:19Z</dcterms:modified>
</cp:coreProperties>
</file>